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48" r:id="rId1"/>
  </p:sldMasterIdLst>
  <p:notesMasterIdLst>
    <p:notesMasterId r:id="rId36"/>
  </p:notesMasterIdLst>
  <p:sldIdLst>
    <p:sldId id="256" r:id="rId2"/>
    <p:sldId id="360" r:id="rId3"/>
    <p:sldId id="257" r:id="rId4"/>
    <p:sldId id="353" r:id="rId5"/>
    <p:sldId id="339" r:id="rId6"/>
    <p:sldId id="355" r:id="rId7"/>
    <p:sldId id="356" r:id="rId8"/>
    <p:sldId id="341" r:id="rId9"/>
    <p:sldId id="343" r:id="rId10"/>
    <p:sldId id="348" r:id="rId11"/>
    <p:sldId id="357" r:id="rId12"/>
    <p:sldId id="358" r:id="rId13"/>
    <p:sldId id="344" r:id="rId14"/>
    <p:sldId id="359" r:id="rId15"/>
    <p:sldId id="351" r:id="rId16"/>
    <p:sldId id="258" r:id="rId17"/>
    <p:sldId id="294" r:id="rId18"/>
    <p:sldId id="338" r:id="rId19"/>
    <p:sldId id="349" r:id="rId20"/>
    <p:sldId id="346" r:id="rId21"/>
    <p:sldId id="361" r:id="rId22"/>
    <p:sldId id="310" r:id="rId23"/>
    <p:sldId id="298" r:id="rId24"/>
    <p:sldId id="322" r:id="rId25"/>
    <p:sldId id="321" r:id="rId26"/>
    <p:sldId id="333" r:id="rId27"/>
    <p:sldId id="323" r:id="rId28"/>
    <p:sldId id="334" r:id="rId29"/>
    <p:sldId id="301" r:id="rId30"/>
    <p:sldId id="304" r:id="rId31"/>
    <p:sldId id="309" r:id="rId32"/>
    <p:sldId id="305" r:id="rId33"/>
    <p:sldId id="286" r:id="rId34"/>
    <p:sldId id="337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0118"/>
    <p:restoredTop sz="96405"/>
  </p:normalViewPr>
  <p:slideViewPr>
    <p:cSldViewPr snapToGrid="0">
      <p:cViewPr varScale="1">
        <p:scale>
          <a:sx n="59" d="100"/>
          <a:sy n="59" d="100"/>
        </p:scale>
        <p:origin x="200" y="14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1C76150-8E3C-C04C-AC64-7354FD547799}" type="doc">
      <dgm:prSet loTypeId="urn:microsoft.com/office/officeart/2005/8/layout/hierarchy3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679414A-8B01-6D45-AA12-C40D3D969F88}">
      <dgm:prSet custT="1"/>
      <dgm:spPr/>
      <dgm:t>
        <a:bodyPr/>
        <a:lstStyle/>
        <a:p>
          <a:r>
            <a:rPr lang="pt-BR" sz="2100" dirty="0"/>
            <a:t>Códigos</a:t>
          </a:r>
          <a:endParaRPr lang="pt-BR" sz="1600" dirty="0"/>
        </a:p>
      </dgm:t>
    </dgm:pt>
    <dgm:pt modelId="{FD507889-802F-F740-8FD2-94BF6DEFFB0E}" type="parTrans" cxnId="{26FBCBE4-8665-1C4D-9275-C00F732EA22D}">
      <dgm:prSet/>
      <dgm:spPr/>
      <dgm:t>
        <a:bodyPr/>
        <a:lstStyle/>
        <a:p>
          <a:endParaRPr lang="pt-BR"/>
        </a:p>
      </dgm:t>
    </dgm:pt>
    <dgm:pt modelId="{511A0D6C-BCA7-974F-8026-C3061CAE84AA}" type="sibTrans" cxnId="{26FBCBE4-8665-1C4D-9275-C00F732EA22D}">
      <dgm:prSet/>
      <dgm:spPr/>
      <dgm:t>
        <a:bodyPr/>
        <a:lstStyle/>
        <a:p>
          <a:endParaRPr lang="pt-BR"/>
        </a:p>
      </dgm:t>
    </dgm:pt>
    <dgm:pt modelId="{669AA0E7-A647-0F4D-89C3-4201C262C9C8}">
      <dgm:prSet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</a:rPr>
            <a:t>Perfil</a:t>
          </a:r>
          <a:r>
            <a:rPr lang="pt-BR" sz="1600" dirty="0"/>
            <a:t> </a:t>
          </a:r>
        </a:p>
      </dgm:t>
    </dgm:pt>
    <dgm:pt modelId="{658BEC6E-993D-D545-A731-5ABDD0F9269E}" type="parTrans" cxnId="{96F51B0B-7EAC-5244-89E5-F1D28FFE8BEB}">
      <dgm:prSet/>
      <dgm:spPr/>
      <dgm:t>
        <a:bodyPr/>
        <a:lstStyle/>
        <a:p>
          <a:endParaRPr lang="pt-BR"/>
        </a:p>
      </dgm:t>
    </dgm:pt>
    <dgm:pt modelId="{7093C40A-F92F-004E-9B0D-0ECE8556CE39}" type="sibTrans" cxnId="{96F51B0B-7EAC-5244-89E5-F1D28FFE8BEB}">
      <dgm:prSet/>
      <dgm:spPr/>
      <dgm:t>
        <a:bodyPr/>
        <a:lstStyle/>
        <a:p>
          <a:endParaRPr lang="pt-BR"/>
        </a:p>
      </dgm:t>
    </dgm:pt>
    <dgm:pt modelId="{6E03629D-DE9A-CB40-9341-BB55ABEEA1D6}">
      <dgm:prSet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</a:rPr>
            <a:t>Condições de vida</a:t>
          </a:r>
        </a:p>
      </dgm:t>
    </dgm:pt>
    <dgm:pt modelId="{442BD6E7-0F93-A64B-ABCE-DEB0C286269F}" type="parTrans" cxnId="{90D5240A-1607-3D42-975F-7E4460A6A67D}">
      <dgm:prSet/>
      <dgm:spPr/>
      <dgm:t>
        <a:bodyPr/>
        <a:lstStyle/>
        <a:p>
          <a:endParaRPr lang="pt-BR"/>
        </a:p>
      </dgm:t>
    </dgm:pt>
    <dgm:pt modelId="{AE9E58EC-2970-CD4F-AD6F-53F7085CB14D}" type="sibTrans" cxnId="{90D5240A-1607-3D42-975F-7E4460A6A67D}">
      <dgm:prSet/>
      <dgm:spPr/>
      <dgm:t>
        <a:bodyPr/>
        <a:lstStyle/>
        <a:p>
          <a:endParaRPr lang="pt-BR"/>
        </a:p>
      </dgm:t>
    </dgm:pt>
    <dgm:pt modelId="{1DA9740E-F09B-3547-B461-930E93CDCB3C}">
      <dgm:prSet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</a:rPr>
            <a:t>Condições de trabalho</a:t>
          </a:r>
        </a:p>
      </dgm:t>
    </dgm:pt>
    <dgm:pt modelId="{78CB8493-CE07-EC42-90C4-0DDC51961BAB}" type="parTrans" cxnId="{0D723F81-6650-1B4D-96A5-AA594D9232E7}">
      <dgm:prSet/>
      <dgm:spPr/>
      <dgm:t>
        <a:bodyPr/>
        <a:lstStyle/>
        <a:p>
          <a:endParaRPr lang="pt-BR"/>
        </a:p>
      </dgm:t>
    </dgm:pt>
    <dgm:pt modelId="{1A1538B5-AD7F-AB43-9ABB-C2417B89E895}" type="sibTrans" cxnId="{0D723F81-6650-1B4D-96A5-AA594D9232E7}">
      <dgm:prSet/>
      <dgm:spPr/>
      <dgm:t>
        <a:bodyPr/>
        <a:lstStyle/>
        <a:p>
          <a:endParaRPr lang="pt-BR"/>
        </a:p>
      </dgm:t>
    </dgm:pt>
    <dgm:pt modelId="{945392CD-033C-7E43-A576-F09A394BDFEA}">
      <dgm:prSet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</a:rPr>
            <a:t>Organização coletiva</a:t>
          </a:r>
        </a:p>
      </dgm:t>
    </dgm:pt>
    <dgm:pt modelId="{4FD5F7CC-CEC0-654A-9F4A-548F055EF662}" type="parTrans" cxnId="{D0DC020E-D995-A449-B3C5-8EE30BC6BC8F}">
      <dgm:prSet/>
      <dgm:spPr/>
      <dgm:t>
        <a:bodyPr/>
        <a:lstStyle/>
        <a:p>
          <a:endParaRPr lang="pt-BR"/>
        </a:p>
      </dgm:t>
    </dgm:pt>
    <dgm:pt modelId="{210D4B82-6FA5-AC4E-A177-83811E89357D}" type="sibTrans" cxnId="{D0DC020E-D995-A449-B3C5-8EE30BC6BC8F}">
      <dgm:prSet/>
      <dgm:spPr/>
      <dgm:t>
        <a:bodyPr/>
        <a:lstStyle/>
        <a:p>
          <a:endParaRPr lang="pt-BR"/>
        </a:p>
      </dgm:t>
    </dgm:pt>
    <dgm:pt modelId="{6102A563-C82E-BE43-929D-40663EAD3049}">
      <dgm:prSet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</a:rPr>
            <a:t>Regulação do trabalho por plataformas digitais</a:t>
          </a:r>
        </a:p>
      </dgm:t>
    </dgm:pt>
    <dgm:pt modelId="{2998FBE9-D0CF-8941-8D56-9C0CE56352E3}" type="parTrans" cxnId="{B294B86D-7193-9A42-9304-40C62EB34AFE}">
      <dgm:prSet/>
      <dgm:spPr/>
      <dgm:t>
        <a:bodyPr/>
        <a:lstStyle/>
        <a:p>
          <a:endParaRPr lang="pt-BR"/>
        </a:p>
      </dgm:t>
    </dgm:pt>
    <dgm:pt modelId="{24C156C0-33B0-F649-BA5C-ADDBE2DD0F6A}" type="sibTrans" cxnId="{B294B86D-7193-9A42-9304-40C62EB34AFE}">
      <dgm:prSet/>
      <dgm:spPr/>
      <dgm:t>
        <a:bodyPr/>
        <a:lstStyle/>
        <a:p>
          <a:endParaRPr lang="pt-BR"/>
        </a:p>
      </dgm:t>
    </dgm:pt>
    <dgm:pt modelId="{AFA73CC9-08C2-FC42-9953-DA05AC1B1561}">
      <dgm:prSet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</a:rPr>
            <a:t>Situações de conflito e discriminação</a:t>
          </a:r>
        </a:p>
      </dgm:t>
    </dgm:pt>
    <dgm:pt modelId="{77C4500D-F860-3C42-B485-3C91DF97DDF3}" type="parTrans" cxnId="{D1CDF290-B2F6-C94F-AD97-657DE683AD14}">
      <dgm:prSet/>
      <dgm:spPr/>
      <dgm:t>
        <a:bodyPr/>
        <a:lstStyle/>
        <a:p>
          <a:endParaRPr lang="pt-BR"/>
        </a:p>
      </dgm:t>
    </dgm:pt>
    <dgm:pt modelId="{15091A04-771A-7B4A-A04C-89B04C8517C9}" type="sibTrans" cxnId="{D1CDF290-B2F6-C94F-AD97-657DE683AD14}">
      <dgm:prSet/>
      <dgm:spPr/>
      <dgm:t>
        <a:bodyPr/>
        <a:lstStyle/>
        <a:p>
          <a:endParaRPr lang="pt-BR"/>
        </a:p>
      </dgm:t>
    </dgm:pt>
    <dgm:pt modelId="{C9CDD049-A0DB-5C4D-84A0-1ADAAA577961}">
      <dgm:prSet custT="1"/>
      <dgm:spPr/>
      <dgm:t>
        <a:bodyPr/>
        <a:lstStyle/>
        <a:p>
          <a:r>
            <a:rPr lang="pt-BR" sz="1600" dirty="0">
              <a:solidFill>
                <a:schemeClr val="tx1"/>
              </a:solidFill>
            </a:rPr>
            <a:t>Salário por peça</a:t>
          </a:r>
        </a:p>
      </dgm:t>
    </dgm:pt>
    <dgm:pt modelId="{EAA819EB-1094-4C47-9F74-E1D0F9EF3F33}" type="parTrans" cxnId="{16343FB3-41A3-3643-BD28-1E5168BB75A8}">
      <dgm:prSet/>
      <dgm:spPr/>
      <dgm:t>
        <a:bodyPr/>
        <a:lstStyle/>
        <a:p>
          <a:endParaRPr lang="pt-BR"/>
        </a:p>
      </dgm:t>
    </dgm:pt>
    <dgm:pt modelId="{97F824F1-5473-F84C-ACB8-5E23C3519C61}" type="sibTrans" cxnId="{16343FB3-41A3-3643-BD28-1E5168BB75A8}">
      <dgm:prSet/>
      <dgm:spPr/>
      <dgm:t>
        <a:bodyPr/>
        <a:lstStyle/>
        <a:p>
          <a:endParaRPr lang="pt-BR"/>
        </a:p>
      </dgm:t>
    </dgm:pt>
    <dgm:pt modelId="{805D693C-3746-1F44-BB92-23BD899E0DEE}" type="pres">
      <dgm:prSet presAssocID="{51C76150-8E3C-C04C-AC64-7354FD54779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A686F35-D78D-BD46-BE9E-96F52167B670}" type="pres">
      <dgm:prSet presAssocID="{0679414A-8B01-6D45-AA12-C40D3D969F88}" presName="root" presStyleCnt="0"/>
      <dgm:spPr/>
    </dgm:pt>
    <dgm:pt modelId="{1876B35A-4656-A14F-9B44-AFBEF5739C74}" type="pres">
      <dgm:prSet presAssocID="{0679414A-8B01-6D45-AA12-C40D3D969F88}" presName="rootComposite" presStyleCnt="0"/>
      <dgm:spPr/>
    </dgm:pt>
    <dgm:pt modelId="{61DF5D32-F9D5-E641-AE6E-233ED96F5C8D}" type="pres">
      <dgm:prSet presAssocID="{0679414A-8B01-6D45-AA12-C40D3D969F88}" presName="rootText" presStyleLbl="node1" presStyleIdx="0" presStyleCnt="1" custLinFactX="-20993" custLinFactNeighborX="-100000" custLinFactNeighborY="-8966"/>
      <dgm:spPr/>
    </dgm:pt>
    <dgm:pt modelId="{EBB7555F-362F-0D45-9931-7066D2385946}" type="pres">
      <dgm:prSet presAssocID="{0679414A-8B01-6D45-AA12-C40D3D969F88}" presName="rootConnector" presStyleLbl="node1" presStyleIdx="0" presStyleCnt="1"/>
      <dgm:spPr/>
    </dgm:pt>
    <dgm:pt modelId="{C64FB0DC-4F02-EC4A-BC54-AE0ED8E9B129}" type="pres">
      <dgm:prSet presAssocID="{0679414A-8B01-6D45-AA12-C40D3D969F88}" presName="childShape" presStyleCnt="0"/>
      <dgm:spPr/>
    </dgm:pt>
    <dgm:pt modelId="{EFF70759-863B-1B40-8706-0B862C39322B}" type="pres">
      <dgm:prSet presAssocID="{658BEC6E-993D-D545-A731-5ABDD0F9269E}" presName="Name13" presStyleLbl="parChTrans1D2" presStyleIdx="0" presStyleCnt="7"/>
      <dgm:spPr/>
    </dgm:pt>
    <dgm:pt modelId="{295AAC6A-0C8A-6348-B363-8FEFA25DFA6D}" type="pres">
      <dgm:prSet presAssocID="{669AA0E7-A647-0F4D-89C3-4201C262C9C8}" presName="childText" presStyleLbl="bgAcc1" presStyleIdx="0" presStyleCnt="7" custScaleX="200798" custScaleY="39529" custLinFactNeighborX="-93350" custLinFactNeighborY="-5870">
        <dgm:presLayoutVars>
          <dgm:bulletEnabled val="1"/>
        </dgm:presLayoutVars>
      </dgm:prSet>
      <dgm:spPr/>
    </dgm:pt>
    <dgm:pt modelId="{E784B133-2358-A747-80DF-00C6AF417EFE}" type="pres">
      <dgm:prSet presAssocID="{442BD6E7-0F93-A64B-ABCE-DEB0C286269F}" presName="Name13" presStyleLbl="parChTrans1D2" presStyleIdx="1" presStyleCnt="7"/>
      <dgm:spPr/>
    </dgm:pt>
    <dgm:pt modelId="{D0E079A7-F4E8-DF4C-9F74-0B09FDB7B250}" type="pres">
      <dgm:prSet presAssocID="{6E03629D-DE9A-CB40-9341-BB55ABEEA1D6}" presName="childText" presStyleLbl="bgAcc1" presStyleIdx="1" presStyleCnt="7" custScaleX="187090" custScaleY="39572" custLinFactNeighborX="-75655" custLinFactNeighborY="-11727">
        <dgm:presLayoutVars>
          <dgm:bulletEnabled val="1"/>
        </dgm:presLayoutVars>
      </dgm:prSet>
      <dgm:spPr/>
    </dgm:pt>
    <dgm:pt modelId="{3773D827-EB94-CE43-BE68-6A8FA3A5CAD8}" type="pres">
      <dgm:prSet presAssocID="{78CB8493-CE07-EC42-90C4-0DDC51961BAB}" presName="Name13" presStyleLbl="parChTrans1D2" presStyleIdx="2" presStyleCnt="7"/>
      <dgm:spPr/>
    </dgm:pt>
    <dgm:pt modelId="{7718061D-F0C4-D242-8354-1B6F36BEFE14}" type="pres">
      <dgm:prSet presAssocID="{1DA9740E-F09B-3547-B461-930E93CDCB3C}" presName="childText" presStyleLbl="bgAcc1" presStyleIdx="2" presStyleCnt="7" custScaleX="207004" custScaleY="32265" custLinFactNeighborX="-81423" custLinFactNeighborY="-17465">
        <dgm:presLayoutVars>
          <dgm:bulletEnabled val="1"/>
        </dgm:presLayoutVars>
      </dgm:prSet>
      <dgm:spPr/>
    </dgm:pt>
    <dgm:pt modelId="{F83FD04C-B7D9-3747-A2EE-0875241B7953}" type="pres">
      <dgm:prSet presAssocID="{4FD5F7CC-CEC0-654A-9F4A-548F055EF662}" presName="Name13" presStyleLbl="parChTrans1D2" presStyleIdx="3" presStyleCnt="7"/>
      <dgm:spPr/>
    </dgm:pt>
    <dgm:pt modelId="{CEB0DFAF-D965-2048-990F-94260722CB31}" type="pres">
      <dgm:prSet presAssocID="{945392CD-033C-7E43-A576-F09A394BDFEA}" presName="childText" presStyleLbl="bgAcc1" presStyleIdx="3" presStyleCnt="7" custScaleX="228727" custScaleY="36883" custLinFactNeighborX="-83096" custLinFactNeighborY="-26237">
        <dgm:presLayoutVars>
          <dgm:bulletEnabled val="1"/>
        </dgm:presLayoutVars>
      </dgm:prSet>
      <dgm:spPr/>
    </dgm:pt>
    <dgm:pt modelId="{97FC5AFA-F10F-C44E-BC8F-D8B920390403}" type="pres">
      <dgm:prSet presAssocID="{2998FBE9-D0CF-8941-8D56-9C0CE56352E3}" presName="Name13" presStyleLbl="parChTrans1D2" presStyleIdx="4" presStyleCnt="7"/>
      <dgm:spPr/>
    </dgm:pt>
    <dgm:pt modelId="{784840B2-27B7-4240-BFC2-551184D94CC6}" type="pres">
      <dgm:prSet presAssocID="{6102A563-C82E-BE43-929D-40663EAD3049}" presName="childText" presStyleLbl="bgAcc1" presStyleIdx="4" presStyleCnt="7" custScaleX="235994" custScaleY="68505" custLinFactNeighborX="-75844" custLinFactNeighborY="-32970">
        <dgm:presLayoutVars>
          <dgm:bulletEnabled val="1"/>
        </dgm:presLayoutVars>
      </dgm:prSet>
      <dgm:spPr/>
    </dgm:pt>
    <dgm:pt modelId="{D546312B-55F7-684F-BA2B-06D229EBAF9E}" type="pres">
      <dgm:prSet presAssocID="{77C4500D-F860-3C42-B485-3C91DF97DDF3}" presName="Name13" presStyleLbl="parChTrans1D2" presStyleIdx="5" presStyleCnt="7"/>
      <dgm:spPr/>
    </dgm:pt>
    <dgm:pt modelId="{BDC2EEBB-03FE-7A46-96A8-C520DB1476D3}" type="pres">
      <dgm:prSet presAssocID="{AFA73CC9-08C2-FC42-9953-DA05AC1B1561}" presName="childText" presStyleLbl="bgAcc1" presStyleIdx="5" presStyleCnt="7" custScaleX="247994" custScaleY="44939" custLinFactNeighborX="-87824" custLinFactNeighborY="-37804">
        <dgm:presLayoutVars>
          <dgm:bulletEnabled val="1"/>
        </dgm:presLayoutVars>
      </dgm:prSet>
      <dgm:spPr/>
    </dgm:pt>
    <dgm:pt modelId="{54831C54-E187-6947-9FDE-298F7AAAE6B3}" type="pres">
      <dgm:prSet presAssocID="{EAA819EB-1094-4C47-9F74-E1D0F9EF3F33}" presName="Name13" presStyleLbl="parChTrans1D2" presStyleIdx="6" presStyleCnt="7"/>
      <dgm:spPr/>
    </dgm:pt>
    <dgm:pt modelId="{677E60C8-29BB-9144-A34B-F528A91FA94C}" type="pres">
      <dgm:prSet presAssocID="{C9CDD049-A0DB-5C4D-84A0-1ADAAA577961}" presName="childText" presStyleLbl="bgAcc1" presStyleIdx="6" presStyleCnt="7" custScaleX="242212" custScaleY="46478" custLinFactX="-4500" custLinFactNeighborX="-100000" custLinFactNeighborY="-37490">
        <dgm:presLayoutVars>
          <dgm:bulletEnabled val="1"/>
        </dgm:presLayoutVars>
      </dgm:prSet>
      <dgm:spPr/>
    </dgm:pt>
  </dgm:ptLst>
  <dgm:cxnLst>
    <dgm:cxn modelId="{90D5240A-1607-3D42-975F-7E4460A6A67D}" srcId="{0679414A-8B01-6D45-AA12-C40D3D969F88}" destId="{6E03629D-DE9A-CB40-9341-BB55ABEEA1D6}" srcOrd="1" destOrd="0" parTransId="{442BD6E7-0F93-A64B-ABCE-DEB0C286269F}" sibTransId="{AE9E58EC-2970-CD4F-AD6F-53F7085CB14D}"/>
    <dgm:cxn modelId="{96F51B0B-7EAC-5244-89E5-F1D28FFE8BEB}" srcId="{0679414A-8B01-6D45-AA12-C40D3D969F88}" destId="{669AA0E7-A647-0F4D-89C3-4201C262C9C8}" srcOrd="0" destOrd="0" parTransId="{658BEC6E-993D-D545-A731-5ABDD0F9269E}" sibTransId="{7093C40A-F92F-004E-9B0D-0ECE8556CE39}"/>
    <dgm:cxn modelId="{D0DC020E-D995-A449-B3C5-8EE30BC6BC8F}" srcId="{0679414A-8B01-6D45-AA12-C40D3D969F88}" destId="{945392CD-033C-7E43-A576-F09A394BDFEA}" srcOrd="3" destOrd="0" parTransId="{4FD5F7CC-CEC0-654A-9F4A-548F055EF662}" sibTransId="{210D4B82-6FA5-AC4E-A177-83811E89357D}"/>
    <dgm:cxn modelId="{2AB8CE48-893E-0A42-8C94-D0CBFFCA8377}" type="presOf" srcId="{6102A563-C82E-BE43-929D-40663EAD3049}" destId="{784840B2-27B7-4240-BFC2-551184D94CC6}" srcOrd="0" destOrd="0" presId="urn:microsoft.com/office/officeart/2005/8/layout/hierarchy3"/>
    <dgm:cxn modelId="{3164DB54-E427-DA4E-8C41-9E3A0D70891A}" type="presOf" srcId="{51C76150-8E3C-C04C-AC64-7354FD547799}" destId="{805D693C-3746-1F44-BB92-23BD899E0DEE}" srcOrd="0" destOrd="0" presId="urn:microsoft.com/office/officeart/2005/8/layout/hierarchy3"/>
    <dgm:cxn modelId="{60288D58-78ED-C544-AF69-97180A22F333}" type="presOf" srcId="{EAA819EB-1094-4C47-9F74-E1D0F9EF3F33}" destId="{54831C54-E187-6947-9FDE-298F7AAAE6B3}" srcOrd="0" destOrd="0" presId="urn:microsoft.com/office/officeart/2005/8/layout/hierarchy3"/>
    <dgm:cxn modelId="{B294B86D-7193-9A42-9304-40C62EB34AFE}" srcId="{0679414A-8B01-6D45-AA12-C40D3D969F88}" destId="{6102A563-C82E-BE43-929D-40663EAD3049}" srcOrd="4" destOrd="0" parTransId="{2998FBE9-D0CF-8941-8D56-9C0CE56352E3}" sibTransId="{24C156C0-33B0-F649-BA5C-ADDBE2DD0F6A}"/>
    <dgm:cxn modelId="{E46D7271-5200-DB4E-81CD-86F01F09E7C9}" type="presOf" srcId="{658BEC6E-993D-D545-A731-5ABDD0F9269E}" destId="{EFF70759-863B-1B40-8706-0B862C39322B}" srcOrd="0" destOrd="0" presId="urn:microsoft.com/office/officeart/2005/8/layout/hierarchy3"/>
    <dgm:cxn modelId="{F03AD876-1335-204D-910C-8C01F74C7FC9}" type="presOf" srcId="{AFA73CC9-08C2-FC42-9953-DA05AC1B1561}" destId="{BDC2EEBB-03FE-7A46-96A8-C520DB1476D3}" srcOrd="0" destOrd="0" presId="urn:microsoft.com/office/officeart/2005/8/layout/hierarchy3"/>
    <dgm:cxn modelId="{4B26E07A-1706-3E49-966A-76B0504459BD}" type="presOf" srcId="{C9CDD049-A0DB-5C4D-84A0-1ADAAA577961}" destId="{677E60C8-29BB-9144-A34B-F528A91FA94C}" srcOrd="0" destOrd="0" presId="urn:microsoft.com/office/officeart/2005/8/layout/hierarchy3"/>
    <dgm:cxn modelId="{CA35A07F-6D1C-8A4E-BA3A-43016766C839}" type="presOf" srcId="{0679414A-8B01-6D45-AA12-C40D3D969F88}" destId="{61DF5D32-F9D5-E641-AE6E-233ED96F5C8D}" srcOrd="0" destOrd="0" presId="urn:microsoft.com/office/officeart/2005/8/layout/hierarchy3"/>
    <dgm:cxn modelId="{0D723F81-6650-1B4D-96A5-AA594D9232E7}" srcId="{0679414A-8B01-6D45-AA12-C40D3D969F88}" destId="{1DA9740E-F09B-3547-B461-930E93CDCB3C}" srcOrd="2" destOrd="0" parTransId="{78CB8493-CE07-EC42-90C4-0DDC51961BAB}" sibTransId="{1A1538B5-AD7F-AB43-9ABB-C2417B89E895}"/>
    <dgm:cxn modelId="{0B7FA18E-9A25-8042-B59A-4533B0515585}" type="presOf" srcId="{2998FBE9-D0CF-8941-8D56-9C0CE56352E3}" destId="{97FC5AFA-F10F-C44E-BC8F-D8B920390403}" srcOrd="0" destOrd="0" presId="urn:microsoft.com/office/officeart/2005/8/layout/hierarchy3"/>
    <dgm:cxn modelId="{D1CDF290-B2F6-C94F-AD97-657DE683AD14}" srcId="{0679414A-8B01-6D45-AA12-C40D3D969F88}" destId="{AFA73CC9-08C2-FC42-9953-DA05AC1B1561}" srcOrd="5" destOrd="0" parTransId="{77C4500D-F860-3C42-B485-3C91DF97DDF3}" sibTransId="{15091A04-771A-7B4A-A04C-89B04C8517C9}"/>
    <dgm:cxn modelId="{2FAED594-9A95-F740-89A3-8D49C8A15C25}" type="presOf" srcId="{6E03629D-DE9A-CB40-9341-BB55ABEEA1D6}" destId="{D0E079A7-F4E8-DF4C-9F74-0B09FDB7B250}" srcOrd="0" destOrd="0" presId="urn:microsoft.com/office/officeart/2005/8/layout/hierarchy3"/>
    <dgm:cxn modelId="{78A7AA9B-3CEB-354D-A6F2-1B3890081E5B}" type="presOf" srcId="{1DA9740E-F09B-3547-B461-930E93CDCB3C}" destId="{7718061D-F0C4-D242-8354-1B6F36BEFE14}" srcOrd="0" destOrd="0" presId="urn:microsoft.com/office/officeart/2005/8/layout/hierarchy3"/>
    <dgm:cxn modelId="{41A8F2A1-95B1-E746-B386-99EB7A8C8D09}" type="presOf" srcId="{945392CD-033C-7E43-A576-F09A394BDFEA}" destId="{CEB0DFAF-D965-2048-990F-94260722CB31}" srcOrd="0" destOrd="0" presId="urn:microsoft.com/office/officeart/2005/8/layout/hierarchy3"/>
    <dgm:cxn modelId="{16343FB3-41A3-3643-BD28-1E5168BB75A8}" srcId="{0679414A-8B01-6D45-AA12-C40D3D969F88}" destId="{C9CDD049-A0DB-5C4D-84A0-1ADAAA577961}" srcOrd="6" destOrd="0" parTransId="{EAA819EB-1094-4C47-9F74-E1D0F9EF3F33}" sibTransId="{97F824F1-5473-F84C-ACB8-5E23C3519C61}"/>
    <dgm:cxn modelId="{BE81D1BA-135A-3648-8095-541CDB8FC157}" type="presOf" srcId="{442BD6E7-0F93-A64B-ABCE-DEB0C286269F}" destId="{E784B133-2358-A747-80DF-00C6AF417EFE}" srcOrd="0" destOrd="0" presId="urn:microsoft.com/office/officeart/2005/8/layout/hierarchy3"/>
    <dgm:cxn modelId="{BBDC0AC8-7386-D245-AA61-B42100636134}" type="presOf" srcId="{4FD5F7CC-CEC0-654A-9F4A-548F055EF662}" destId="{F83FD04C-B7D9-3747-A2EE-0875241B7953}" srcOrd="0" destOrd="0" presId="urn:microsoft.com/office/officeart/2005/8/layout/hierarchy3"/>
    <dgm:cxn modelId="{198605D1-AD97-B34E-9483-E2000F4BECB2}" type="presOf" srcId="{78CB8493-CE07-EC42-90C4-0DDC51961BAB}" destId="{3773D827-EB94-CE43-BE68-6A8FA3A5CAD8}" srcOrd="0" destOrd="0" presId="urn:microsoft.com/office/officeart/2005/8/layout/hierarchy3"/>
    <dgm:cxn modelId="{6E352BD8-4819-F147-8F19-EC07285E4546}" type="presOf" srcId="{669AA0E7-A647-0F4D-89C3-4201C262C9C8}" destId="{295AAC6A-0C8A-6348-B363-8FEFA25DFA6D}" srcOrd="0" destOrd="0" presId="urn:microsoft.com/office/officeart/2005/8/layout/hierarchy3"/>
    <dgm:cxn modelId="{A65EDEE0-35BC-BC4B-991D-183FBC019257}" type="presOf" srcId="{0679414A-8B01-6D45-AA12-C40D3D969F88}" destId="{EBB7555F-362F-0D45-9931-7066D2385946}" srcOrd="1" destOrd="0" presId="urn:microsoft.com/office/officeart/2005/8/layout/hierarchy3"/>
    <dgm:cxn modelId="{26FBCBE4-8665-1C4D-9275-C00F732EA22D}" srcId="{51C76150-8E3C-C04C-AC64-7354FD547799}" destId="{0679414A-8B01-6D45-AA12-C40D3D969F88}" srcOrd="0" destOrd="0" parTransId="{FD507889-802F-F740-8FD2-94BF6DEFFB0E}" sibTransId="{511A0D6C-BCA7-974F-8026-C3061CAE84AA}"/>
    <dgm:cxn modelId="{6B182AF4-0E3C-8C4D-8F86-97A3CCAE1C85}" type="presOf" srcId="{77C4500D-F860-3C42-B485-3C91DF97DDF3}" destId="{D546312B-55F7-684F-BA2B-06D229EBAF9E}" srcOrd="0" destOrd="0" presId="urn:microsoft.com/office/officeart/2005/8/layout/hierarchy3"/>
    <dgm:cxn modelId="{6821DD93-FB4B-AF40-9734-D827C6CE7D71}" type="presParOf" srcId="{805D693C-3746-1F44-BB92-23BD899E0DEE}" destId="{9A686F35-D78D-BD46-BE9E-96F52167B670}" srcOrd="0" destOrd="0" presId="urn:microsoft.com/office/officeart/2005/8/layout/hierarchy3"/>
    <dgm:cxn modelId="{67DA5615-CD80-2041-AF76-E7CA952E407B}" type="presParOf" srcId="{9A686F35-D78D-BD46-BE9E-96F52167B670}" destId="{1876B35A-4656-A14F-9B44-AFBEF5739C74}" srcOrd="0" destOrd="0" presId="urn:microsoft.com/office/officeart/2005/8/layout/hierarchy3"/>
    <dgm:cxn modelId="{BA2735D5-EAD1-634D-B87B-DE6F99B73E71}" type="presParOf" srcId="{1876B35A-4656-A14F-9B44-AFBEF5739C74}" destId="{61DF5D32-F9D5-E641-AE6E-233ED96F5C8D}" srcOrd="0" destOrd="0" presId="urn:microsoft.com/office/officeart/2005/8/layout/hierarchy3"/>
    <dgm:cxn modelId="{2DCF2E48-5CB4-4649-8BB3-4F5E5B3467DE}" type="presParOf" srcId="{1876B35A-4656-A14F-9B44-AFBEF5739C74}" destId="{EBB7555F-362F-0D45-9931-7066D2385946}" srcOrd="1" destOrd="0" presId="urn:microsoft.com/office/officeart/2005/8/layout/hierarchy3"/>
    <dgm:cxn modelId="{BA3A180E-D36F-3046-B086-B0EFDE55C6C1}" type="presParOf" srcId="{9A686F35-D78D-BD46-BE9E-96F52167B670}" destId="{C64FB0DC-4F02-EC4A-BC54-AE0ED8E9B129}" srcOrd="1" destOrd="0" presId="urn:microsoft.com/office/officeart/2005/8/layout/hierarchy3"/>
    <dgm:cxn modelId="{6E649774-90DB-5B47-8F2F-D179833D5B6A}" type="presParOf" srcId="{C64FB0DC-4F02-EC4A-BC54-AE0ED8E9B129}" destId="{EFF70759-863B-1B40-8706-0B862C39322B}" srcOrd="0" destOrd="0" presId="urn:microsoft.com/office/officeart/2005/8/layout/hierarchy3"/>
    <dgm:cxn modelId="{7D6CA728-657B-3D4B-833F-E1F282E27853}" type="presParOf" srcId="{C64FB0DC-4F02-EC4A-BC54-AE0ED8E9B129}" destId="{295AAC6A-0C8A-6348-B363-8FEFA25DFA6D}" srcOrd="1" destOrd="0" presId="urn:microsoft.com/office/officeart/2005/8/layout/hierarchy3"/>
    <dgm:cxn modelId="{97B7AB2F-E746-6743-8349-0E150CD44AED}" type="presParOf" srcId="{C64FB0DC-4F02-EC4A-BC54-AE0ED8E9B129}" destId="{E784B133-2358-A747-80DF-00C6AF417EFE}" srcOrd="2" destOrd="0" presId="urn:microsoft.com/office/officeart/2005/8/layout/hierarchy3"/>
    <dgm:cxn modelId="{C87E8B65-784A-0F4A-82D3-1A54D2A6C0BF}" type="presParOf" srcId="{C64FB0DC-4F02-EC4A-BC54-AE0ED8E9B129}" destId="{D0E079A7-F4E8-DF4C-9F74-0B09FDB7B250}" srcOrd="3" destOrd="0" presId="urn:microsoft.com/office/officeart/2005/8/layout/hierarchy3"/>
    <dgm:cxn modelId="{7EB7F2A5-289D-314B-814E-A4203D7FDDC1}" type="presParOf" srcId="{C64FB0DC-4F02-EC4A-BC54-AE0ED8E9B129}" destId="{3773D827-EB94-CE43-BE68-6A8FA3A5CAD8}" srcOrd="4" destOrd="0" presId="urn:microsoft.com/office/officeart/2005/8/layout/hierarchy3"/>
    <dgm:cxn modelId="{BFF548B4-7DEA-0A4B-B27D-1CB2AB14AECA}" type="presParOf" srcId="{C64FB0DC-4F02-EC4A-BC54-AE0ED8E9B129}" destId="{7718061D-F0C4-D242-8354-1B6F36BEFE14}" srcOrd="5" destOrd="0" presId="urn:microsoft.com/office/officeart/2005/8/layout/hierarchy3"/>
    <dgm:cxn modelId="{8B3325DD-400E-1645-BBFF-DE53C379F518}" type="presParOf" srcId="{C64FB0DC-4F02-EC4A-BC54-AE0ED8E9B129}" destId="{F83FD04C-B7D9-3747-A2EE-0875241B7953}" srcOrd="6" destOrd="0" presId="urn:microsoft.com/office/officeart/2005/8/layout/hierarchy3"/>
    <dgm:cxn modelId="{C4D01CA6-F269-724A-BA81-A68B1B05DCF4}" type="presParOf" srcId="{C64FB0DC-4F02-EC4A-BC54-AE0ED8E9B129}" destId="{CEB0DFAF-D965-2048-990F-94260722CB31}" srcOrd="7" destOrd="0" presId="urn:microsoft.com/office/officeart/2005/8/layout/hierarchy3"/>
    <dgm:cxn modelId="{EDBAF6C4-39F2-FA45-A828-DDFD4258699D}" type="presParOf" srcId="{C64FB0DC-4F02-EC4A-BC54-AE0ED8E9B129}" destId="{97FC5AFA-F10F-C44E-BC8F-D8B920390403}" srcOrd="8" destOrd="0" presId="urn:microsoft.com/office/officeart/2005/8/layout/hierarchy3"/>
    <dgm:cxn modelId="{65C3092D-F09A-0142-9A2B-4F4022195A67}" type="presParOf" srcId="{C64FB0DC-4F02-EC4A-BC54-AE0ED8E9B129}" destId="{784840B2-27B7-4240-BFC2-551184D94CC6}" srcOrd="9" destOrd="0" presId="urn:microsoft.com/office/officeart/2005/8/layout/hierarchy3"/>
    <dgm:cxn modelId="{D4A22F72-D360-1143-88FC-B340F2444525}" type="presParOf" srcId="{C64FB0DC-4F02-EC4A-BC54-AE0ED8E9B129}" destId="{D546312B-55F7-684F-BA2B-06D229EBAF9E}" srcOrd="10" destOrd="0" presId="urn:microsoft.com/office/officeart/2005/8/layout/hierarchy3"/>
    <dgm:cxn modelId="{6330D892-53BA-9C4D-9C97-DB3B6DB41A4B}" type="presParOf" srcId="{C64FB0DC-4F02-EC4A-BC54-AE0ED8E9B129}" destId="{BDC2EEBB-03FE-7A46-96A8-C520DB1476D3}" srcOrd="11" destOrd="0" presId="urn:microsoft.com/office/officeart/2005/8/layout/hierarchy3"/>
    <dgm:cxn modelId="{C4CBB75A-97CA-E842-8C25-7B1184B3F525}" type="presParOf" srcId="{C64FB0DC-4F02-EC4A-BC54-AE0ED8E9B129}" destId="{54831C54-E187-6947-9FDE-298F7AAAE6B3}" srcOrd="12" destOrd="0" presId="urn:microsoft.com/office/officeart/2005/8/layout/hierarchy3"/>
    <dgm:cxn modelId="{ABB0E312-3338-3340-B6EE-25222797DC23}" type="presParOf" srcId="{C64FB0DC-4F02-EC4A-BC54-AE0ED8E9B129}" destId="{677E60C8-29BB-9144-A34B-F528A91FA94C}" srcOrd="1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8B11D1-4DF9-954B-8F34-6BE48E6BE2B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F884734-9CEC-5144-8D75-4E38A34477FF}">
      <dgm:prSet custT="1"/>
      <dgm:spPr/>
      <dgm:t>
        <a:bodyPr/>
        <a:lstStyle/>
        <a:p>
          <a:r>
            <a:rPr lang="pt-BR" sz="1600" dirty="0"/>
            <a:t>Autoimposição de longa jornada de trabalho</a:t>
          </a:r>
        </a:p>
      </dgm:t>
    </dgm:pt>
    <dgm:pt modelId="{32587CFC-4C95-E94B-90E6-B03E896F2E30}" type="parTrans" cxnId="{19700F12-2587-884C-AFE6-36C57392A480}">
      <dgm:prSet/>
      <dgm:spPr/>
      <dgm:t>
        <a:bodyPr/>
        <a:lstStyle/>
        <a:p>
          <a:endParaRPr lang="pt-BR"/>
        </a:p>
      </dgm:t>
    </dgm:pt>
    <dgm:pt modelId="{F2393049-4D7E-F549-99C1-B76F5CC92AE5}" type="sibTrans" cxnId="{19700F12-2587-884C-AFE6-36C57392A480}">
      <dgm:prSet/>
      <dgm:spPr/>
      <dgm:t>
        <a:bodyPr/>
        <a:lstStyle/>
        <a:p>
          <a:endParaRPr lang="pt-BR"/>
        </a:p>
      </dgm:t>
    </dgm:pt>
    <dgm:pt modelId="{6C293796-8EE6-FD4B-B04B-957E6E0268FF}">
      <dgm:prSet custT="1"/>
      <dgm:spPr/>
      <dgm:t>
        <a:bodyPr/>
        <a:lstStyle/>
        <a:p>
          <a:r>
            <a:rPr lang="pt-BR" sz="1600" dirty="0"/>
            <a:t>Sentimento de competição</a:t>
          </a:r>
        </a:p>
      </dgm:t>
    </dgm:pt>
    <dgm:pt modelId="{B92FC4BC-ED97-634D-A9E4-1331CA85A184}" type="parTrans" cxnId="{357144FF-0860-A14E-8019-6B05E90B137F}">
      <dgm:prSet/>
      <dgm:spPr/>
      <dgm:t>
        <a:bodyPr/>
        <a:lstStyle/>
        <a:p>
          <a:endParaRPr lang="pt-BR"/>
        </a:p>
      </dgm:t>
    </dgm:pt>
    <dgm:pt modelId="{C2BB9622-AE50-8745-B9CD-55E486703992}" type="sibTrans" cxnId="{357144FF-0860-A14E-8019-6B05E90B137F}">
      <dgm:prSet/>
      <dgm:spPr/>
      <dgm:t>
        <a:bodyPr/>
        <a:lstStyle/>
        <a:p>
          <a:endParaRPr lang="pt-BR"/>
        </a:p>
      </dgm:t>
    </dgm:pt>
    <dgm:pt modelId="{87390406-D584-4247-8EDD-3EDCE346E32E}">
      <dgm:prSet custT="1"/>
      <dgm:spPr/>
      <dgm:t>
        <a:bodyPr/>
        <a:lstStyle/>
        <a:p>
          <a:r>
            <a:rPr lang="pt-BR" sz="1600" dirty="0"/>
            <a:t>Sentimento de vigilância e controle sobre o trabalho</a:t>
          </a:r>
        </a:p>
      </dgm:t>
    </dgm:pt>
    <dgm:pt modelId="{A3C2BA3D-DCDC-C64D-8F64-629BF3F8EA73}" type="parTrans" cxnId="{02622C9A-6219-5448-8DE5-E82A4267E81C}">
      <dgm:prSet/>
      <dgm:spPr/>
      <dgm:t>
        <a:bodyPr/>
        <a:lstStyle/>
        <a:p>
          <a:endParaRPr lang="pt-BR"/>
        </a:p>
      </dgm:t>
    </dgm:pt>
    <dgm:pt modelId="{9D1AE527-3220-934C-B39D-5B2A89C92165}" type="sibTrans" cxnId="{02622C9A-6219-5448-8DE5-E82A4267E81C}">
      <dgm:prSet/>
      <dgm:spPr/>
      <dgm:t>
        <a:bodyPr/>
        <a:lstStyle/>
        <a:p>
          <a:endParaRPr lang="pt-BR"/>
        </a:p>
      </dgm:t>
    </dgm:pt>
    <dgm:pt modelId="{5898A9A6-5948-2945-B069-BB700462AC6D}">
      <dgm:prSet custT="1"/>
      <dgm:spPr/>
      <dgm:t>
        <a:bodyPr/>
        <a:lstStyle/>
        <a:p>
          <a:r>
            <a:rPr lang="pt-BR" sz="1600" dirty="0"/>
            <a:t>Sentimento de liberdade, independência e autocontrole</a:t>
          </a:r>
        </a:p>
      </dgm:t>
    </dgm:pt>
    <dgm:pt modelId="{3B584F16-AB91-3D4F-8BED-DB984E7305E4}" type="parTrans" cxnId="{959563D3-F64C-6F49-868B-8A5E44A008A0}">
      <dgm:prSet/>
      <dgm:spPr/>
      <dgm:t>
        <a:bodyPr/>
        <a:lstStyle/>
        <a:p>
          <a:endParaRPr lang="pt-BR"/>
        </a:p>
      </dgm:t>
    </dgm:pt>
    <dgm:pt modelId="{05649F3E-6EFA-8647-AB56-05471AD8B0FF}" type="sibTrans" cxnId="{959563D3-F64C-6F49-868B-8A5E44A008A0}">
      <dgm:prSet/>
      <dgm:spPr/>
      <dgm:t>
        <a:bodyPr/>
        <a:lstStyle/>
        <a:p>
          <a:endParaRPr lang="pt-BR"/>
        </a:p>
      </dgm:t>
    </dgm:pt>
    <dgm:pt modelId="{5072A05A-2CA9-6D4A-A91A-3B4665E0318A}">
      <dgm:prSet custT="1"/>
      <dgm:spPr/>
      <dgm:t>
        <a:bodyPr/>
        <a:lstStyle/>
        <a:p>
          <a:r>
            <a:rPr lang="pt-BR" sz="1600" dirty="0"/>
            <a:t>Deduções salariais</a:t>
          </a:r>
        </a:p>
      </dgm:t>
    </dgm:pt>
    <dgm:pt modelId="{C15B6D1A-5047-9142-830D-E5E843DD290C}" type="parTrans" cxnId="{5B3CD290-DA13-4E43-9A63-23A7C610253D}">
      <dgm:prSet/>
      <dgm:spPr/>
      <dgm:t>
        <a:bodyPr/>
        <a:lstStyle/>
        <a:p>
          <a:endParaRPr lang="pt-BR"/>
        </a:p>
      </dgm:t>
    </dgm:pt>
    <dgm:pt modelId="{A0E34593-4564-6548-99CE-8847E5FF00BB}" type="sibTrans" cxnId="{5B3CD290-DA13-4E43-9A63-23A7C610253D}">
      <dgm:prSet/>
      <dgm:spPr/>
      <dgm:t>
        <a:bodyPr/>
        <a:lstStyle/>
        <a:p>
          <a:endParaRPr lang="pt-BR"/>
        </a:p>
      </dgm:t>
    </dgm:pt>
    <dgm:pt modelId="{B3C8006C-6F43-3845-BEE3-DCFDB6C7BDD0}">
      <dgm:prSet custT="1"/>
      <dgm:spPr/>
      <dgm:t>
        <a:bodyPr/>
        <a:lstStyle/>
        <a:p>
          <a:r>
            <a:rPr lang="pt-BR" sz="1600" dirty="0"/>
            <a:t>Subcontratação</a:t>
          </a:r>
        </a:p>
      </dgm:t>
    </dgm:pt>
    <dgm:pt modelId="{4E295642-20F4-064B-95EF-67FBA3CF904F}" type="parTrans" cxnId="{E29B15B2-725A-1C4D-96CC-A37246A06337}">
      <dgm:prSet/>
      <dgm:spPr/>
      <dgm:t>
        <a:bodyPr/>
        <a:lstStyle/>
        <a:p>
          <a:endParaRPr lang="pt-BR"/>
        </a:p>
      </dgm:t>
    </dgm:pt>
    <dgm:pt modelId="{987A29EF-1F2D-2540-9C0A-EDFF8BE11510}" type="sibTrans" cxnId="{E29B15B2-725A-1C4D-96CC-A37246A06337}">
      <dgm:prSet/>
      <dgm:spPr/>
      <dgm:t>
        <a:bodyPr/>
        <a:lstStyle/>
        <a:p>
          <a:endParaRPr lang="pt-BR"/>
        </a:p>
      </dgm:t>
    </dgm:pt>
    <dgm:pt modelId="{71588197-6832-384C-9838-DE125C7BAD68}" type="pres">
      <dgm:prSet presAssocID="{E48B11D1-4DF9-954B-8F34-6BE48E6BE2B6}" presName="linear" presStyleCnt="0">
        <dgm:presLayoutVars>
          <dgm:animLvl val="lvl"/>
          <dgm:resizeHandles val="exact"/>
        </dgm:presLayoutVars>
      </dgm:prSet>
      <dgm:spPr/>
    </dgm:pt>
    <dgm:pt modelId="{D3608A70-3038-FF4A-85B2-B29E8FD71A8A}" type="pres">
      <dgm:prSet presAssocID="{CF884734-9CEC-5144-8D75-4E38A34477FF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186DDE16-1D2A-424C-99A9-3E97ED8BED39}" type="pres">
      <dgm:prSet presAssocID="{F2393049-4D7E-F549-99C1-B76F5CC92AE5}" presName="spacer" presStyleCnt="0"/>
      <dgm:spPr/>
    </dgm:pt>
    <dgm:pt modelId="{4AEB6B35-6B12-2244-B64A-8C0667C107FA}" type="pres">
      <dgm:prSet presAssocID="{6C293796-8EE6-FD4B-B04B-957E6E0268FF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ACF1B886-AC6D-D542-B8D1-2E5C60965997}" type="pres">
      <dgm:prSet presAssocID="{C2BB9622-AE50-8745-B9CD-55E486703992}" presName="spacer" presStyleCnt="0"/>
      <dgm:spPr/>
    </dgm:pt>
    <dgm:pt modelId="{87B99921-A6C7-4645-A770-B6159F2D4484}" type="pres">
      <dgm:prSet presAssocID="{87390406-D584-4247-8EDD-3EDCE346E32E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E37E085B-7B7F-164D-B5F9-8E3FAC62484C}" type="pres">
      <dgm:prSet presAssocID="{9D1AE527-3220-934C-B39D-5B2A89C92165}" presName="spacer" presStyleCnt="0"/>
      <dgm:spPr/>
    </dgm:pt>
    <dgm:pt modelId="{73416BDC-8E4D-F645-A1DE-FC9F3AC7A98F}" type="pres">
      <dgm:prSet presAssocID="{5898A9A6-5948-2945-B069-BB700462AC6D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F99C55B5-17D6-5544-98C9-4D4540B90EBF}" type="pres">
      <dgm:prSet presAssocID="{05649F3E-6EFA-8647-AB56-05471AD8B0FF}" presName="spacer" presStyleCnt="0"/>
      <dgm:spPr/>
    </dgm:pt>
    <dgm:pt modelId="{80CAF446-D082-2F49-9E8F-3FFCDE7D25F9}" type="pres">
      <dgm:prSet presAssocID="{5072A05A-2CA9-6D4A-A91A-3B4665E0318A}" presName="parentText" presStyleLbl="node1" presStyleIdx="4" presStyleCnt="6" custLinFactNeighborX="468">
        <dgm:presLayoutVars>
          <dgm:chMax val="0"/>
          <dgm:bulletEnabled val="1"/>
        </dgm:presLayoutVars>
      </dgm:prSet>
      <dgm:spPr/>
    </dgm:pt>
    <dgm:pt modelId="{DB51C680-1F87-E244-9BB1-F86777A3A7CE}" type="pres">
      <dgm:prSet presAssocID="{A0E34593-4564-6548-99CE-8847E5FF00BB}" presName="spacer" presStyleCnt="0"/>
      <dgm:spPr/>
    </dgm:pt>
    <dgm:pt modelId="{3B135970-8D26-704C-A6BD-2F501604D0FD}" type="pres">
      <dgm:prSet presAssocID="{B3C8006C-6F43-3845-BEE3-DCFDB6C7BDD0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19700F12-2587-884C-AFE6-36C57392A480}" srcId="{E48B11D1-4DF9-954B-8F34-6BE48E6BE2B6}" destId="{CF884734-9CEC-5144-8D75-4E38A34477FF}" srcOrd="0" destOrd="0" parTransId="{32587CFC-4C95-E94B-90E6-B03E896F2E30}" sibTransId="{F2393049-4D7E-F549-99C1-B76F5CC92AE5}"/>
    <dgm:cxn modelId="{9329F448-6335-644F-AD03-83DBE5B2DFBC}" type="presOf" srcId="{5072A05A-2CA9-6D4A-A91A-3B4665E0318A}" destId="{80CAF446-D082-2F49-9E8F-3FFCDE7D25F9}" srcOrd="0" destOrd="0" presId="urn:microsoft.com/office/officeart/2005/8/layout/vList2"/>
    <dgm:cxn modelId="{5B3CD290-DA13-4E43-9A63-23A7C610253D}" srcId="{E48B11D1-4DF9-954B-8F34-6BE48E6BE2B6}" destId="{5072A05A-2CA9-6D4A-A91A-3B4665E0318A}" srcOrd="4" destOrd="0" parTransId="{C15B6D1A-5047-9142-830D-E5E843DD290C}" sibTransId="{A0E34593-4564-6548-99CE-8847E5FF00BB}"/>
    <dgm:cxn modelId="{02622C9A-6219-5448-8DE5-E82A4267E81C}" srcId="{E48B11D1-4DF9-954B-8F34-6BE48E6BE2B6}" destId="{87390406-D584-4247-8EDD-3EDCE346E32E}" srcOrd="2" destOrd="0" parTransId="{A3C2BA3D-DCDC-C64D-8F64-629BF3F8EA73}" sibTransId="{9D1AE527-3220-934C-B39D-5B2A89C92165}"/>
    <dgm:cxn modelId="{CCF8BFA2-70A2-284F-BF02-43B2D5ABA09E}" type="presOf" srcId="{6C293796-8EE6-FD4B-B04B-957E6E0268FF}" destId="{4AEB6B35-6B12-2244-B64A-8C0667C107FA}" srcOrd="0" destOrd="0" presId="urn:microsoft.com/office/officeart/2005/8/layout/vList2"/>
    <dgm:cxn modelId="{31B5ECA2-9698-4C4C-8573-3B52954804DD}" type="presOf" srcId="{E48B11D1-4DF9-954B-8F34-6BE48E6BE2B6}" destId="{71588197-6832-384C-9838-DE125C7BAD68}" srcOrd="0" destOrd="0" presId="urn:microsoft.com/office/officeart/2005/8/layout/vList2"/>
    <dgm:cxn modelId="{E29B15B2-725A-1C4D-96CC-A37246A06337}" srcId="{E48B11D1-4DF9-954B-8F34-6BE48E6BE2B6}" destId="{B3C8006C-6F43-3845-BEE3-DCFDB6C7BDD0}" srcOrd="5" destOrd="0" parTransId="{4E295642-20F4-064B-95EF-67FBA3CF904F}" sibTransId="{987A29EF-1F2D-2540-9C0A-EDFF8BE11510}"/>
    <dgm:cxn modelId="{854A6DB3-8A06-C44F-A1C3-6502D5EEBD6B}" type="presOf" srcId="{CF884734-9CEC-5144-8D75-4E38A34477FF}" destId="{D3608A70-3038-FF4A-85B2-B29E8FD71A8A}" srcOrd="0" destOrd="0" presId="urn:microsoft.com/office/officeart/2005/8/layout/vList2"/>
    <dgm:cxn modelId="{5CC046B4-3392-954B-B67E-1FF19DD58DC0}" type="presOf" srcId="{B3C8006C-6F43-3845-BEE3-DCFDB6C7BDD0}" destId="{3B135970-8D26-704C-A6BD-2F501604D0FD}" srcOrd="0" destOrd="0" presId="urn:microsoft.com/office/officeart/2005/8/layout/vList2"/>
    <dgm:cxn modelId="{959563D3-F64C-6F49-868B-8A5E44A008A0}" srcId="{E48B11D1-4DF9-954B-8F34-6BE48E6BE2B6}" destId="{5898A9A6-5948-2945-B069-BB700462AC6D}" srcOrd="3" destOrd="0" parTransId="{3B584F16-AB91-3D4F-8BED-DB984E7305E4}" sibTransId="{05649F3E-6EFA-8647-AB56-05471AD8B0FF}"/>
    <dgm:cxn modelId="{41253FFA-2EBF-A64A-A4B1-30D1367AC622}" type="presOf" srcId="{5898A9A6-5948-2945-B069-BB700462AC6D}" destId="{73416BDC-8E4D-F645-A1DE-FC9F3AC7A98F}" srcOrd="0" destOrd="0" presId="urn:microsoft.com/office/officeart/2005/8/layout/vList2"/>
    <dgm:cxn modelId="{357144FF-0860-A14E-8019-6B05E90B137F}" srcId="{E48B11D1-4DF9-954B-8F34-6BE48E6BE2B6}" destId="{6C293796-8EE6-FD4B-B04B-957E6E0268FF}" srcOrd="1" destOrd="0" parTransId="{B92FC4BC-ED97-634D-A9E4-1331CA85A184}" sibTransId="{C2BB9622-AE50-8745-B9CD-55E486703992}"/>
    <dgm:cxn modelId="{016A97FF-16D9-024F-BDB9-C5B5C974F68F}" type="presOf" srcId="{87390406-D584-4247-8EDD-3EDCE346E32E}" destId="{87B99921-A6C7-4645-A770-B6159F2D4484}" srcOrd="0" destOrd="0" presId="urn:microsoft.com/office/officeart/2005/8/layout/vList2"/>
    <dgm:cxn modelId="{04C7113D-E50F-484E-99A9-6A0C9A818E0A}" type="presParOf" srcId="{71588197-6832-384C-9838-DE125C7BAD68}" destId="{D3608A70-3038-FF4A-85B2-B29E8FD71A8A}" srcOrd="0" destOrd="0" presId="urn:microsoft.com/office/officeart/2005/8/layout/vList2"/>
    <dgm:cxn modelId="{89A4E22F-FE82-C74C-8AAB-4E0FC0EC0450}" type="presParOf" srcId="{71588197-6832-384C-9838-DE125C7BAD68}" destId="{186DDE16-1D2A-424C-99A9-3E97ED8BED39}" srcOrd="1" destOrd="0" presId="urn:microsoft.com/office/officeart/2005/8/layout/vList2"/>
    <dgm:cxn modelId="{4DB3F357-86DE-904F-BA6C-C0A4C758C266}" type="presParOf" srcId="{71588197-6832-384C-9838-DE125C7BAD68}" destId="{4AEB6B35-6B12-2244-B64A-8C0667C107FA}" srcOrd="2" destOrd="0" presId="urn:microsoft.com/office/officeart/2005/8/layout/vList2"/>
    <dgm:cxn modelId="{FED57CE6-8548-E847-BE9F-BEF3E9FD8E5E}" type="presParOf" srcId="{71588197-6832-384C-9838-DE125C7BAD68}" destId="{ACF1B886-AC6D-D542-B8D1-2E5C60965997}" srcOrd="3" destOrd="0" presId="urn:microsoft.com/office/officeart/2005/8/layout/vList2"/>
    <dgm:cxn modelId="{33EAA738-A811-E643-9989-2F1F7E3934A7}" type="presParOf" srcId="{71588197-6832-384C-9838-DE125C7BAD68}" destId="{87B99921-A6C7-4645-A770-B6159F2D4484}" srcOrd="4" destOrd="0" presId="urn:microsoft.com/office/officeart/2005/8/layout/vList2"/>
    <dgm:cxn modelId="{745AE949-08FB-3B40-BC06-DB53D2677D3A}" type="presParOf" srcId="{71588197-6832-384C-9838-DE125C7BAD68}" destId="{E37E085B-7B7F-164D-B5F9-8E3FAC62484C}" srcOrd="5" destOrd="0" presId="urn:microsoft.com/office/officeart/2005/8/layout/vList2"/>
    <dgm:cxn modelId="{8E73A69C-2D12-5E40-B130-575EEE866563}" type="presParOf" srcId="{71588197-6832-384C-9838-DE125C7BAD68}" destId="{73416BDC-8E4D-F645-A1DE-FC9F3AC7A98F}" srcOrd="6" destOrd="0" presId="urn:microsoft.com/office/officeart/2005/8/layout/vList2"/>
    <dgm:cxn modelId="{7D5FAEA5-9EC6-EC42-961F-D7994A3C4ADD}" type="presParOf" srcId="{71588197-6832-384C-9838-DE125C7BAD68}" destId="{F99C55B5-17D6-5544-98C9-4D4540B90EBF}" srcOrd="7" destOrd="0" presId="urn:microsoft.com/office/officeart/2005/8/layout/vList2"/>
    <dgm:cxn modelId="{C2A516F7-135A-734A-98D1-AC35C8875E5A}" type="presParOf" srcId="{71588197-6832-384C-9838-DE125C7BAD68}" destId="{80CAF446-D082-2F49-9E8F-3FFCDE7D25F9}" srcOrd="8" destOrd="0" presId="urn:microsoft.com/office/officeart/2005/8/layout/vList2"/>
    <dgm:cxn modelId="{3D7B5FB4-7F3D-1B4C-866C-F0EAD83D6D1D}" type="presParOf" srcId="{71588197-6832-384C-9838-DE125C7BAD68}" destId="{DB51C680-1F87-E244-9BB1-F86777A3A7CE}" srcOrd="9" destOrd="0" presId="urn:microsoft.com/office/officeart/2005/8/layout/vList2"/>
    <dgm:cxn modelId="{F6D908B6-7D52-FE4F-B714-BB9A5296CC78}" type="presParOf" srcId="{71588197-6832-384C-9838-DE125C7BAD68}" destId="{3B135970-8D26-704C-A6BD-2F501604D0FD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9103E6-F2BE-F142-895B-F1A0903F1F6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1B33DFC-B3FB-8D4F-B01D-D802C435A0C5}">
      <dgm:prSet custT="1"/>
      <dgm:spPr/>
      <dgm:t>
        <a:bodyPr/>
        <a:lstStyle/>
        <a:p>
          <a:r>
            <a:rPr lang="pt-BR" sz="1200" dirty="0"/>
            <a:t>Estado de origem: Goiás</a:t>
          </a:r>
        </a:p>
      </dgm:t>
    </dgm:pt>
    <dgm:pt modelId="{B5245FC7-9FEE-724F-9013-E092D10F2FF5}" type="parTrans" cxnId="{4E491842-DB59-7C41-B122-4679BE856275}">
      <dgm:prSet/>
      <dgm:spPr/>
      <dgm:t>
        <a:bodyPr/>
        <a:lstStyle/>
        <a:p>
          <a:endParaRPr lang="pt-BR"/>
        </a:p>
      </dgm:t>
    </dgm:pt>
    <dgm:pt modelId="{D4799F27-CDC3-4443-BBF7-4FEFF140EABB}" type="sibTrans" cxnId="{4E491842-DB59-7C41-B122-4679BE856275}">
      <dgm:prSet/>
      <dgm:spPr/>
      <dgm:t>
        <a:bodyPr/>
        <a:lstStyle/>
        <a:p>
          <a:endParaRPr lang="pt-BR"/>
        </a:p>
      </dgm:t>
    </dgm:pt>
    <dgm:pt modelId="{D4A6491F-E4B2-5B43-8785-D9D51FA7781B}">
      <dgm:prSet custT="1"/>
      <dgm:spPr/>
      <dgm:t>
        <a:bodyPr/>
        <a:lstStyle/>
        <a:p>
          <a:r>
            <a:rPr lang="pt-BR" sz="1200" dirty="0"/>
            <a:t>Educação: ensino médio e superior</a:t>
          </a:r>
          <a:endParaRPr lang="pt-BR" sz="900" dirty="0"/>
        </a:p>
      </dgm:t>
    </dgm:pt>
    <dgm:pt modelId="{D13DA70C-B350-5A4A-BDB0-11B5EDFB9577}" type="parTrans" cxnId="{41F7E57D-4FD2-9748-B017-7FF713AF18A6}">
      <dgm:prSet/>
      <dgm:spPr/>
      <dgm:t>
        <a:bodyPr/>
        <a:lstStyle/>
        <a:p>
          <a:endParaRPr lang="pt-BR"/>
        </a:p>
      </dgm:t>
    </dgm:pt>
    <dgm:pt modelId="{AF1BA64F-D2D3-1E4E-934D-FBF8D378364F}" type="sibTrans" cxnId="{41F7E57D-4FD2-9748-B017-7FF713AF18A6}">
      <dgm:prSet/>
      <dgm:spPr/>
      <dgm:t>
        <a:bodyPr/>
        <a:lstStyle/>
        <a:p>
          <a:endParaRPr lang="pt-BR"/>
        </a:p>
      </dgm:t>
    </dgm:pt>
    <dgm:pt modelId="{4152A7B2-C0DE-D045-8622-7FBF2B1061AC}">
      <dgm:prSet custT="1"/>
      <dgm:spPr/>
      <dgm:t>
        <a:bodyPr/>
        <a:lstStyle/>
        <a:p>
          <a:r>
            <a:rPr lang="pt-BR" sz="1200" dirty="0"/>
            <a:t>Sonho de "ganhar a vida" no exterior</a:t>
          </a:r>
        </a:p>
      </dgm:t>
    </dgm:pt>
    <dgm:pt modelId="{35465A01-4177-CD4A-9470-009E70B85D82}" type="parTrans" cxnId="{9569303B-F9D9-AF4D-9DD6-D848024218F2}">
      <dgm:prSet/>
      <dgm:spPr/>
      <dgm:t>
        <a:bodyPr/>
        <a:lstStyle/>
        <a:p>
          <a:endParaRPr lang="pt-BR"/>
        </a:p>
      </dgm:t>
    </dgm:pt>
    <dgm:pt modelId="{BC0DC6F3-EF9B-B445-86BC-EA290B81070F}" type="sibTrans" cxnId="{9569303B-F9D9-AF4D-9DD6-D848024218F2}">
      <dgm:prSet/>
      <dgm:spPr/>
      <dgm:t>
        <a:bodyPr/>
        <a:lstStyle/>
        <a:p>
          <a:endParaRPr lang="pt-BR"/>
        </a:p>
      </dgm:t>
    </dgm:pt>
    <dgm:pt modelId="{5C842FDD-5E01-3F44-9D4A-4F622B8B7F7C}" type="pres">
      <dgm:prSet presAssocID="{2E9103E6-F2BE-F142-895B-F1A0903F1F68}" presName="linear" presStyleCnt="0">
        <dgm:presLayoutVars>
          <dgm:animLvl val="lvl"/>
          <dgm:resizeHandles val="exact"/>
        </dgm:presLayoutVars>
      </dgm:prSet>
      <dgm:spPr/>
    </dgm:pt>
    <dgm:pt modelId="{FFEB10CA-1F6D-DD4E-A588-1E979691CEF6}" type="pres">
      <dgm:prSet presAssocID="{91B33DFC-B3FB-8D4F-B01D-D802C435A0C5}" presName="parentText" presStyleLbl="node1" presStyleIdx="0" presStyleCnt="3" custScaleY="108851" custLinFactNeighborX="0" custLinFactNeighborY="34537">
        <dgm:presLayoutVars>
          <dgm:chMax val="0"/>
          <dgm:bulletEnabled val="1"/>
        </dgm:presLayoutVars>
      </dgm:prSet>
      <dgm:spPr/>
    </dgm:pt>
    <dgm:pt modelId="{4EB8652F-0E81-134C-AE73-5FCEBD03259F}" type="pres">
      <dgm:prSet presAssocID="{D4799F27-CDC3-4443-BBF7-4FEFF140EABB}" presName="spacer" presStyleCnt="0"/>
      <dgm:spPr/>
    </dgm:pt>
    <dgm:pt modelId="{27F2C198-ABB0-C248-93AF-03BD37679077}" type="pres">
      <dgm:prSet presAssocID="{D4A6491F-E4B2-5B43-8785-D9D51FA7781B}" presName="parentText" presStyleLbl="node1" presStyleIdx="1" presStyleCnt="3" custScaleY="80460">
        <dgm:presLayoutVars>
          <dgm:chMax val="0"/>
          <dgm:bulletEnabled val="1"/>
        </dgm:presLayoutVars>
      </dgm:prSet>
      <dgm:spPr/>
    </dgm:pt>
    <dgm:pt modelId="{86BB34C6-303D-5247-82A4-3C4CB99A8EF0}" type="pres">
      <dgm:prSet presAssocID="{AF1BA64F-D2D3-1E4E-934D-FBF8D378364F}" presName="spacer" presStyleCnt="0"/>
      <dgm:spPr/>
    </dgm:pt>
    <dgm:pt modelId="{305FFE0F-7E8D-DA4B-AEBA-BAEFBA95E701}" type="pres">
      <dgm:prSet presAssocID="{4152A7B2-C0DE-D045-8622-7FBF2B1061AC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569303B-F9D9-AF4D-9DD6-D848024218F2}" srcId="{2E9103E6-F2BE-F142-895B-F1A0903F1F68}" destId="{4152A7B2-C0DE-D045-8622-7FBF2B1061AC}" srcOrd="2" destOrd="0" parTransId="{35465A01-4177-CD4A-9470-009E70B85D82}" sibTransId="{BC0DC6F3-EF9B-B445-86BC-EA290B81070F}"/>
    <dgm:cxn modelId="{4E491842-DB59-7C41-B122-4679BE856275}" srcId="{2E9103E6-F2BE-F142-895B-F1A0903F1F68}" destId="{91B33DFC-B3FB-8D4F-B01D-D802C435A0C5}" srcOrd="0" destOrd="0" parTransId="{B5245FC7-9FEE-724F-9013-E092D10F2FF5}" sibTransId="{D4799F27-CDC3-4443-BBF7-4FEFF140EABB}"/>
    <dgm:cxn modelId="{41F7E57D-4FD2-9748-B017-7FF713AF18A6}" srcId="{2E9103E6-F2BE-F142-895B-F1A0903F1F68}" destId="{D4A6491F-E4B2-5B43-8785-D9D51FA7781B}" srcOrd="1" destOrd="0" parTransId="{D13DA70C-B350-5A4A-BDB0-11B5EDFB9577}" sibTransId="{AF1BA64F-D2D3-1E4E-934D-FBF8D378364F}"/>
    <dgm:cxn modelId="{9D0DB485-3130-A84E-91BF-5A7A38E930F8}" type="presOf" srcId="{2E9103E6-F2BE-F142-895B-F1A0903F1F68}" destId="{5C842FDD-5E01-3F44-9D4A-4F622B8B7F7C}" srcOrd="0" destOrd="0" presId="urn:microsoft.com/office/officeart/2005/8/layout/vList2"/>
    <dgm:cxn modelId="{294951AD-C485-9546-BDBB-E2301B85694F}" type="presOf" srcId="{D4A6491F-E4B2-5B43-8785-D9D51FA7781B}" destId="{27F2C198-ABB0-C248-93AF-03BD37679077}" srcOrd="0" destOrd="0" presId="urn:microsoft.com/office/officeart/2005/8/layout/vList2"/>
    <dgm:cxn modelId="{EE9AFCB1-6E6C-3B4F-8A93-77695C3A57FC}" type="presOf" srcId="{91B33DFC-B3FB-8D4F-B01D-D802C435A0C5}" destId="{FFEB10CA-1F6D-DD4E-A588-1E979691CEF6}" srcOrd="0" destOrd="0" presId="urn:microsoft.com/office/officeart/2005/8/layout/vList2"/>
    <dgm:cxn modelId="{99E96DF6-97AE-484D-8045-0AE5D6AD3C75}" type="presOf" srcId="{4152A7B2-C0DE-D045-8622-7FBF2B1061AC}" destId="{305FFE0F-7E8D-DA4B-AEBA-BAEFBA95E701}" srcOrd="0" destOrd="0" presId="urn:microsoft.com/office/officeart/2005/8/layout/vList2"/>
    <dgm:cxn modelId="{2800FF2F-BA08-7B4B-9332-702A4699B427}" type="presParOf" srcId="{5C842FDD-5E01-3F44-9D4A-4F622B8B7F7C}" destId="{FFEB10CA-1F6D-DD4E-A588-1E979691CEF6}" srcOrd="0" destOrd="0" presId="urn:microsoft.com/office/officeart/2005/8/layout/vList2"/>
    <dgm:cxn modelId="{792B3635-6E57-3C4D-B813-5CCE91FEFABD}" type="presParOf" srcId="{5C842FDD-5E01-3F44-9D4A-4F622B8B7F7C}" destId="{4EB8652F-0E81-134C-AE73-5FCEBD03259F}" srcOrd="1" destOrd="0" presId="urn:microsoft.com/office/officeart/2005/8/layout/vList2"/>
    <dgm:cxn modelId="{2CC476FA-7EA7-4A4D-831F-0EACF719CF2B}" type="presParOf" srcId="{5C842FDD-5E01-3F44-9D4A-4F622B8B7F7C}" destId="{27F2C198-ABB0-C248-93AF-03BD37679077}" srcOrd="2" destOrd="0" presId="urn:microsoft.com/office/officeart/2005/8/layout/vList2"/>
    <dgm:cxn modelId="{6C8147B0-A422-7C49-8B1C-9AB7D1142D7F}" type="presParOf" srcId="{5C842FDD-5E01-3F44-9D4A-4F622B8B7F7C}" destId="{86BB34C6-303D-5247-82A4-3C4CB99A8EF0}" srcOrd="3" destOrd="0" presId="urn:microsoft.com/office/officeart/2005/8/layout/vList2"/>
    <dgm:cxn modelId="{2A5E38E4-9ED0-8D45-8D11-922CA2B5711A}" type="presParOf" srcId="{5C842FDD-5E01-3F44-9D4A-4F622B8B7F7C}" destId="{305FFE0F-7E8D-DA4B-AEBA-BAEFBA95E701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EC69B11-F0C8-2A44-B734-DF30BECE4F9B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01848E13-CC75-BA46-90F4-027BED1D7EA0}">
      <dgm:prSet custT="1"/>
      <dgm:spPr/>
      <dgm:t>
        <a:bodyPr/>
        <a:lstStyle/>
        <a:p>
          <a:r>
            <a:rPr lang="pt-BR" sz="1200" dirty="0"/>
            <a:t>Condições de moradia péssimas</a:t>
          </a:r>
        </a:p>
      </dgm:t>
    </dgm:pt>
    <dgm:pt modelId="{747F9E7E-AFC2-5044-8C15-3159AB817361}" type="parTrans" cxnId="{91478D91-952B-2A43-B42B-EDA192224E76}">
      <dgm:prSet/>
      <dgm:spPr/>
      <dgm:t>
        <a:bodyPr/>
        <a:lstStyle/>
        <a:p>
          <a:endParaRPr lang="pt-BR"/>
        </a:p>
      </dgm:t>
    </dgm:pt>
    <dgm:pt modelId="{C69EB612-17C3-CA4C-9101-856FAD0004F1}" type="sibTrans" cxnId="{91478D91-952B-2A43-B42B-EDA192224E76}">
      <dgm:prSet/>
      <dgm:spPr/>
      <dgm:t>
        <a:bodyPr/>
        <a:lstStyle/>
        <a:p>
          <a:endParaRPr lang="pt-BR"/>
        </a:p>
      </dgm:t>
    </dgm:pt>
    <dgm:pt modelId="{8D2E5A0C-167B-174B-BFDE-E2FD6D9438FE}">
      <dgm:prSet custT="1"/>
      <dgm:spPr/>
      <dgm:t>
        <a:bodyPr/>
        <a:lstStyle/>
        <a:p>
          <a:r>
            <a:rPr lang="pt-BR" sz="1200" dirty="0"/>
            <a:t>Problemas com adaptação à cultura britânica</a:t>
          </a:r>
        </a:p>
      </dgm:t>
    </dgm:pt>
    <dgm:pt modelId="{C813BF91-3E02-5749-B80C-D76A030F523F}" type="parTrans" cxnId="{C9C2CF0C-67CE-6E48-A193-9463CAFC3423}">
      <dgm:prSet/>
      <dgm:spPr/>
      <dgm:t>
        <a:bodyPr/>
        <a:lstStyle/>
        <a:p>
          <a:endParaRPr lang="pt-BR"/>
        </a:p>
      </dgm:t>
    </dgm:pt>
    <dgm:pt modelId="{49F90AC4-AFC5-824E-8A4A-FF60A0449038}" type="sibTrans" cxnId="{C9C2CF0C-67CE-6E48-A193-9463CAFC3423}">
      <dgm:prSet/>
      <dgm:spPr/>
      <dgm:t>
        <a:bodyPr/>
        <a:lstStyle/>
        <a:p>
          <a:endParaRPr lang="pt-BR"/>
        </a:p>
      </dgm:t>
    </dgm:pt>
    <dgm:pt modelId="{387002DC-886A-0346-9907-CB263DD1B36F}">
      <dgm:prSet custT="1"/>
      <dgm:spPr/>
      <dgm:t>
        <a:bodyPr/>
        <a:lstStyle/>
        <a:p>
          <a:r>
            <a:rPr lang="pt-BR" sz="1200" dirty="0"/>
            <a:t>Status de imigrante piora as condições de vida</a:t>
          </a:r>
        </a:p>
      </dgm:t>
    </dgm:pt>
    <dgm:pt modelId="{C1791DF8-EBF5-334D-9971-9C8EE6A85534}" type="parTrans" cxnId="{37592B88-8E72-4D46-8987-3AFA717FDCFF}">
      <dgm:prSet/>
      <dgm:spPr/>
      <dgm:t>
        <a:bodyPr/>
        <a:lstStyle/>
        <a:p>
          <a:endParaRPr lang="pt-BR"/>
        </a:p>
      </dgm:t>
    </dgm:pt>
    <dgm:pt modelId="{7BCAB0B5-C2BE-AC4D-901F-D4D1F7307C6B}" type="sibTrans" cxnId="{37592B88-8E72-4D46-8987-3AFA717FDCFF}">
      <dgm:prSet/>
      <dgm:spPr/>
      <dgm:t>
        <a:bodyPr/>
        <a:lstStyle/>
        <a:p>
          <a:endParaRPr lang="pt-BR"/>
        </a:p>
      </dgm:t>
    </dgm:pt>
    <dgm:pt modelId="{21B9F2B3-16BD-174A-BC64-E78FAE284344}" type="pres">
      <dgm:prSet presAssocID="{7EC69B11-F0C8-2A44-B734-DF30BECE4F9B}" presName="linear" presStyleCnt="0">
        <dgm:presLayoutVars>
          <dgm:animLvl val="lvl"/>
          <dgm:resizeHandles val="exact"/>
        </dgm:presLayoutVars>
      </dgm:prSet>
      <dgm:spPr/>
    </dgm:pt>
    <dgm:pt modelId="{016569C0-09C9-7A46-B46A-8369DFAEDD53}" type="pres">
      <dgm:prSet presAssocID="{01848E13-CC75-BA46-90F4-027BED1D7EA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508EACF-D531-3548-893C-8074B2A64D89}" type="pres">
      <dgm:prSet presAssocID="{C69EB612-17C3-CA4C-9101-856FAD0004F1}" presName="spacer" presStyleCnt="0"/>
      <dgm:spPr/>
    </dgm:pt>
    <dgm:pt modelId="{CCF1ED62-A166-194B-926D-357BA4A3F043}" type="pres">
      <dgm:prSet presAssocID="{8D2E5A0C-167B-174B-BFDE-E2FD6D9438F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9BF28AA-D100-7541-AE5B-DAD3AE3A6CD2}" type="pres">
      <dgm:prSet presAssocID="{49F90AC4-AFC5-824E-8A4A-FF60A0449038}" presName="spacer" presStyleCnt="0"/>
      <dgm:spPr/>
    </dgm:pt>
    <dgm:pt modelId="{2EA7BE81-56A7-2741-8B86-038B085D5A7B}" type="pres">
      <dgm:prSet presAssocID="{387002DC-886A-0346-9907-CB263DD1B36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DB48C04-E138-DD46-A383-92013176D2F1}" type="presOf" srcId="{01848E13-CC75-BA46-90F4-027BED1D7EA0}" destId="{016569C0-09C9-7A46-B46A-8369DFAEDD53}" srcOrd="0" destOrd="0" presId="urn:microsoft.com/office/officeart/2005/8/layout/vList2"/>
    <dgm:cxn modelId="{C004FB04-A980-D741-84BE-687644C0339B}" type="presOf" srcId="{7EC69B11-F0C8-2A44-B734-DF30BECE4F9B}" destId="{21B9F2B3-16BD-174A-BC64-E78FAE284344}" srcOrd="0" destOrd="0" presId="urn:microsoft.com/office/officeart/2005/8/layout/vList2"/>
    <dgm:cxn modelId="{C9C2CF0C-67CE-6E48-A193-9463CAFC3423}" srcId="{7EC69B11-F0C8-2A44-B734-DF30BECE4F9B}" destId="{8D2E5A0C-167B-174B-BFDE-E2FD6D9438FE}" srcOrd="1" destOrd="0" parTransId="{C813BF91-3E02-5749-B80C-D76A030F523F}" sibTransId="{49F90AC4-AFC5-824E-8A4A-FF60A0449038}"/>
    <dgm:cxn modelId="{E5434E58-53F2-C341-A1E2-F1516625C59C}" type="presOf" srcId="{387002DC-886A-0346-9907-CB263DD1B36F}" destId="{2EA7BE81-56A7-2741-8B86-038B085D5A7B}" srcOrd="0" destOrd="0" presId="urn:microsoft.com/office/officeart/2005/8/layout/vList2"/>
    <dgm:cxn modelId="{93E18070-E73A-C641-A785-DC3D2B81D116}" type="presOf" srcId="{8D2E5A0C-167B-174B-BFDE-E2FD6D9438FE}" destId="{CCF1ED62-A166-194B-926D-357BA4A3F043}" srcOrd="0" destOrd="0" presId="urn:microsoft.com/office/officeart/2005/8/layout/vList2"/>
    <dgm:cxn modelId="{37592B88-8E72-4D46-8987-3AFA717FDCFF}" srcId="{7EC69B11-F0C8-2A44-B734-DF30BECE4F9B}" destId="{387002DC-886A-0346-9907-CB263DD1B36F}" srcOrd="2" destOrd="0" parTransId="{C1791DF8-EBF5-334D-9971-9C8EE6A85534}" sibTransId="{7BCAB0B5-C2BE-AC4D-901F-D4D1F7307C6B}"/>
    <dgm:cxn modelId="{91478D91-952B-2A43-B42B-EDA192224E76}" srcId="{7EC69B11-F0C8-2A44-B734-DF30BECE4F9B}" destId="{01848E13-CC75-BA46-90F4-027BED1D7EA0}" srcOrd="0" destOrd="0" parTransId="{747F9E7E-AFC2-5044-8C15-3159AB817361}" sibTransId="{C69EB612-17C3-CA4C-9101-856FAD0004F1}"/>
    <dgm:cxn modelId="{FED563A1-0532-FE43-A259-13B24D2103A4}" type="presParOf" srcId="{21B9F2B3-16BD-174A-BC64-E78FAE284344}" destId="{016569C0-09C9-7A46-B46A-8369DFAEDD53}" srcOrd="0" destOrd="0" presId="urn:microsoft.com/office/officeart/2005/8/layout/vList2"/>
    <dgm:cxn modelId="{35916D83-4FB3-004A-BAC0-1E2DF9A42DFA}" type="presParOf" srcId="{21B9F2B3-16BD-174A-BC64-E78FAE284344}" destId="{A508EACF-D531-3548-893C-8074B2A64D89}" srcOrd="1" destOrd="0" presId="urn:microsoft.com/office/officeart/2005/8/layout/vList2"/>
    <dgm:cxn modelId="{B5F5ED6E-11E8-E04A-978E-F0C4ED991BFB}" type="presParOf" srcId="{21B9F2B3-16BD-174A-BC64-E78FAE284344}" destId="{CCF1ED62-A166-194B-926D-357BA4A3F043}" srcOrd="2" destOrd="0" presId="urn:microsoft.com/office/officeart/2005/8/layout/vList2"/>
    <dgm:cxn modelId="{DBD2DF1D-AF95-BC43-BA2B-07179428702F}" type="presParOf" srcId="{21B9F2B3-16BD-174A-BC64-E78FAE284344}" destId="{19BF28AA-D100-7541-AE5B-DAD3AE3A6CD2}" srcOrd="3" destOrd="0" presId="urn:microsoft.com/office/officeart/2005/8/layout/vList2"/>
    <dgm:cxn modelId="{D232D7D3-D4A6-0C42-B08C-33E6DEA4D185}" type="presParOf" srcId="{21B9F2B3-16BD-174A-BC64-E78FAE284344}" destId="{2EA7BE81-56A7-2741-8B86-038B085D5A7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863BD2E-7150-AC49-AC60-32DBB1F7B5C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F5B3C3E-2037-F049-89A8-8DC55CB5897E}">
      <dgm:prSet custT="1"/>
      <dgm:spPr/>
      <dgm:t>
        <a:bodyPr/>
        <a:lstStyle/>
        <a:p>
          <a:r>
            <a:rPr lang="pt-BR" sz="1200" dirty="0"/>
            <a:t>Condição de ilegalidade</a:t>
          </a:r>
        </a:p>
      </dgm:t>
    </dgm:pt>
    <dgm:pt modelId="{9FE925E7-45CB-4D48-A7E2-11E8A30FD935}" type="parTrans" cxnId="{0795BD41-B4A9-6840-A61F-D15257E271D4}">
      <dgm:prSet/>
      <dgm:spPr/>
      <dgm:t>
        <a:bodyPr/>
        <a:lstStyle/>
        <a:p>
          <a:endParaRPr lang="pt-BR"/>
        </a:p>
      </dgm:t>
    </dgm:pt>
    <dgm:pt modelId="{16FC2ECE-105A-0A4A-83B1-E055659A1D20}" type="sibTrans" cxnId="{0795BD41-B4A9-6840-A61F-D15257E271D4}">
      <dgm:prSet/>
      <dgm:spPr/>
      <dgm:t>
        <a:bodyPr/>
        <a:lstStyle/>
        <a:p>
          <a:endParaRPr lang="pt-BR"/>
        </a:p>
      </dgm:t>
    </dgm:pt>
    <dgm:pt modelId="{EA80F61B-8D61-624F-A006-A657E77827D9}">
      <dgm:prSet custT="1"/>
      <dgm:spPr/>
      <dgm:t>
        <a:bodyPr/>
        <a:lstStyle/>
        <a:p>
          <a:r>
            <a:rPr lang="pt-BR" sz="1200" dirty="0"/>
            <a:t>Sentimento de que está difícil a vida no delivery</a:t>
          </a:r>
        </a:p>
      </dgm:t>
    </dgm:pt>
    <dgm:pt modelId="{9DB5EA95-B123-F047-90EE-F441ED0FE4E5}" type="parTrans" cxnId="{053237DE-DFAE-4840-84DD-4C1FCA28D847}">
      <dgm:prSet/>
      <dgm:spPr/>
      <dgm:t>
        <a:bodyPr/>
        <a:lstStyle/>
        <a:p>
          <a:endParaRPr lang="pt-BR"/>
        </a:p>
      </dgm:t>
    </dgm:pt>
    <dgm:pt modelId="{40A1A974-5F81-2146-96CD-D55C4AB47750}" type="sibTrans" cxnId="{053237DE-DFAE-4840-84DD-4C1FCA28D847}">
      <dgm:prSet/>
      <dgm:spPr/>
      <dgm:t>
        <a:bodyPr/>
        <a:lstStyle/>
        <a:p>
          <a:endParaRPr lang="pt-BR"/>
        </a:p>
      </dgm:t>
    </dgm:pt>
    <dgm:pt modelId="{37809C49-6300-9B4F-B48E-C5AFF3E92C22}">
      <dgm:prSet custT="1"/>
      <dgm:spPr/>
      <dgm:t>
        <a:bodyPr/>
        <a:lstStyle/>
        <a:p>
          <a:r>
            <a:rPr lang="pt-BR" sz="1200" dirty="0"/>
            <a:t>Relatos de abusos por parte de outros brasileiros</a:t>
          </a:r>
        </a:p>
      </dgm:t>
    </dgm:pt>
    <dgm:pt modelId="{56874E41-4252-5142-8A23-A25267E7A41D}" type="parTrans" cxnId="{CE3D5C2A-66F2-5646-A95C-4DE5CA663D13}">
      <dgm:prSet/>
      <dgm:spPr/>
      <dgm:t>
        <a:bodyPr/>
        <a:lstStyle/>
        <a:p>
          <a:endParaRPr lang="pt-BR"/>
        </a:p>
      </dgm:t>
    </dgm:pt>
    <dgm:pt modelId="{0851DD23-D7FC-314D-B2E8-DA8D88568E4E}" type="sibTrans" cxnId="{CE3D5C2A-66F2-5646-A95C-4DE5CA663D13}">
      <dgm:prSet/>
      <dgm:spPr/>
      <dgm:t>
        <a:bodyPr/>
        <a:lstStyle/>
        <a:p>
          <a:endParaRPr lang="pt-BR"/>
        </a:p>
      </dgm:t>
    </dgm:pt>
    <dgm:pt modelId="{C0F901EE-9B76-5448-AB80-558DE195E4C3}" type="pres">
      <dgm:prSet presAssocID="{5863BD2E-7150-AC49-AC60-32DBB1F7B5CA}" presName="linear" presStyleCnt="0">
        <dgm:presLayoutVars>
          <dgm:animLvl val="lvl"/>
          <dgm:resizeHandles val="exact"/>
        </dgm:presLayoutVars>
      </dgm:prSet>
      <dgm:spPr/>
    </dgm:pt>
    <dgm:pt modelId="{866BA557-45F4-2648-AB0F-2FEB3BF43D6A}" type="pres">
      <dgm:prSet presAssocID="{1F5B3C3E-2037-F049-89A8-8DC55CB5897E}" presName="parentText" presStyleLbl="node1" presStyleIdx="0" presStyleCnt="3" custScaleY="90909">
        <dgm:presLayoutVars>
          <dgm:chMax val="0"/>
          <dgm:bulletEnabled val="1"/>
        </dgm:presLayoutVars>
      </dgm:prSet>
      <dgm:spPr/>
    </dgm:pt>
    <dgm:pt modelId="{A518BD87-54AF-3742-97A1-7C6DC433835A}" type="pres">
      <dgm:prSet presAssocID="{16FC2ECE-105A-0A4A-83B1-E055659A1D20}" presName="spacer" presStyleCnt="0"/>
      <dgm:spPr/>
    </dgm:pt>
    <dgm:pt modelId="{7E3930FA-F471-C54C-A0C3-970A29696575}" type="pres">
      <dgm:prSet presAssocID="{EA80F61B-8D61-624F-A006-A657E77827D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C62D35E-0EE7-6C41-8014-477D3876ABE6}" type="pres">
      <dgm:prSet presAssocID="{40A1A974-5F81-2146-96CD-D55C4AB47750}" presName="spacer" presStyleCnt="0"/>
      <dgm:spPr/>
    </dgm:pt>
    <dgm:pt modelId="{2B982FC6-1DAE-7048-80E8-77A16CA26074}" type="pres">
      <dgm:prSet presAssocID="{37809C49-6300-9B4F-B48E-C5AFF3E92C2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0648313-A653-BE41-AF6E-94C50E62903B}" type="presOf" srcId="{37809C49-6300-9B4F-B48E-C5AFF3E92C22}" destId="{2B982FC6-1DAE-7048-80E8-77A16CA26074}" srcOrd="0" destOrd="0" presId="urn:microsoft.com/office/officeart/2005/8/layout/vList2"/>
    <dgm:cxn modelId="{B82C1620-FE43-4E46-BAA8-6226B208B72E}" type="presOf" srcId="{1F5B3C3E-2037-F049-89A8-8DC55CB5897E}" destId="{866BA557-45F4-2648-AB0F-2FEB3BF43D6A}" srcOrd="0" destOrd="0" presId="urn:microsoft.com/office/officeart/2005/8/layout/vList2"/>
    <dgm:cxn modelId="{CE3D5C2A-66F2-5646-A95C-4DE5CA663D13}" srcId="{5863BD2E-7150-AC49-AC60-32DBB1F7B5CA}" destId="{37809C49-6300-9B4F-B48E-C5AFF3E92C22}" srcOrd="2" destOrd="0" parTransId="{56874E41-4252-5142-8A23-A25267E7A41D}" sibTransId="{0851DD23-D7FC-314D-B2E8-DA8D88568E4E}"/>
    <dgm:cxn modelId="{0795BD41-B4A9-6840-A61F-D15257E271D4}" srcId="{5863BD2E-7150-AC49-AC60-32DBB1F7B5CA}" destId="{1F5B3C3E-2037-F049-89A8-8DC55CB5897E}" srcOrd="0" destOrd="0" parTransId="{9FE925E7-45CB-4D48-A7E2-11E8A30FD935}" sibTransId="{16FC2ECE-105A-0A4A-83B1-E055659A1D20}"/>
    <dgm:cxn modelId="{1749F98A-E21E-364A-8343-5A8E75C9FBE6}" type="presOf" srcId="{EA80F61B-8D61-624F-A006-A657E77827D9}" destId="{7E3930FA-F471-C54C-A0C3-970A29696575}" srcOrd="0" destOrd="0" presId="urn:microsoft.com/office/officeart/2005/8/layout/vList2"/>
    <dgm:cxn modelId="{600EF2C8-B4F7-0E4E-A79B-BF056F2B7139}" type="presOf" srcId="{5863BD2E-7150-AC49-AC60-32DBB1F7B5CA}" destId="{C0F901EE-9B76-5448-AB80-558DE195E4C3}" srcOrd="0" destOrd="0" presId="urn:microsoft.com/office/officeart/2005/8/layout/vList2"/>
    <dgm:cxn modelId="{053237DE-DFAE-4840-84DD-4C1FCA28D847}" srcId="{5863BD2E-7150-AC49-AC60-32DBB1F7B5CA}" destId="{EA80F61B-8D61-624F-A006-A657E77827D9}" srcOrd="1" destOrd="0" parTransId="{9DB5EA95-B123-F047-90EE-F441ED0FE4E5}" sibTransId="{40A1A974-5F81-2146-96CD-D55C4AB47750}"/>
    <dgm:cxn modelId="{7097B170-E6D8-4C48-9045-BC6641A86A9E}" type="presParOf" srcId="{C0F901EE-9B76-5448-AB80-558DE195E4C3}" destId="{866BA557-45F4-2648-AB0F-2FEB3BF43D6A}" srcOrd="0" destOrd="0" presId="urn:microsoft.com/office/officeart/2005/8/layout/vList2"/>
    <dgm:cxn modelId="{31196C05-C714-D24B-8EC4-7440B9FAFC5A}" type="presParOf" srcId="{C0F901EE-9B76-5448-AB80-558DE195E4C3}" destId="{A518BD87-54AF-3742-97A1-7C6DC433835A}" srcOrd="1" destOrd="0" presId="urn:microsoft.com/office/officeart/2005/8/layout/vList2"/>
    <dgm:cxn modelId="{5347DCA4-E545-6D4A-8709-AB185DDC11AD}" type="presParOf" srcId="{C0F901EE-9B76-5448-AB80-558DE195E4C3}" destId="{7E3930FA-F471-C54C-A0C3-970A29696575}" srcOrd="2" destOrd="0" presId="urn:microsoft.com/office/officeart/2005/8/layout/vList2"/>
    <dgm:cxn modelId="{017E2EC0-C9DA-7C49-BE6C-B308CC5DB6B2}" type="presParOf" srcId="{C0F901EE-9B76-5448-AB80-558DE195E4C3}" destId="{8C62D35E-0EE7-6C41-8014-477D3876ABE6}" srcOrd="3" destOrd="0" presId="urn:microsoft.com/office/officeart/2005/8/layout/vList2"/>
    <dgm:cxn modelId="{D2DB26E5-40A8-2D43-8CA3-681610514D18}" type="presParOf" srcId="{C0F901EE-9B76-5448-AB80-558DE195E4C3}" destId="{2B982FC6-1DAE-7048-80E8-77A16CA2607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B366BED-DAC9-F447-8818-32CDB0D8B5A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ECEA72A3-D4FC-F345-9761-7A113095AD92}">
      <dgm:prSet custT="1"/>
      <dgm:spPr/>
      <dgm:t>
        <a:bodyPr/>
        <a:lstStyle/>
        <a:p>
          <a:r>
            <a:rPr lang="pt-BR" sz="1200" dirty="0"/>
            <a:t>Autoimposição de longas horas de trabalho</a:t>
          </a:r>
        </a:p>
      </dgm:t>
    </dgm:pt>
    <dgm:pt modelId="{A255A343-D85F-C942-ACF4-916FF46BEEA1}" type="parTrans" cxnId="{81520A12-9CEF-9C4E-818F-67AB101B9767}">
      <dgm:prSet/>
      <dgm:spPr/>
      <dgm:t>
        <a:bodyPr/>
        <a:lstStyle/>
        <a:p>
          <a:endParaRPr lang="pt-BR"/>
        </a:p>
      </dgm:t>
    </dgm:pt>
    <dgm:pt modelId="{990BA084-C31C-6A40-AD9E-3D75B1084666}" type="sibTrans" cxnId="{81520A12-9CEF-9C4E-818F-67AB101B9767}">
      <dgm:prSet/>
      <dgm:spPr/>
      <dgm:t>
        <a:bodyPr/>
        <a:lstStyle/>
        <a:p>
          <a:endParaRPr lang="pt-BR"/>
        </a:p>
      </dgm:t>
    </dgm:pt>
    <dgm:pt modelId="{42461C0A-944F-E343-AF2E-A796F532A395}">
      <dgm:prSet custT="1"/>
      <dgm:spPr/>
      <dgm:t>
        <a:bodyPr/>
        <a:lstStyle/>
        <a:p>
          <a:r>
            <a:rPr lang="pt-BR" sz="1200" dirty="0"/>
            <a:t>Autoimposição de trabalho intenso</a:t>
          </a:r>
        </a:p>
      </dgm:t>
    </dgm:pt>
    <dgm:pt modelId="{E2E4ADD8-E67C-D04B-8EA9-2C8921021D91}" type="parTrans" cxnId="{31AEF213-B1D6-B545-8803-C1BE512A9EA2}">
      <dgm:prSet/>
      <dgm:spPr/>
      <dgm:t>
        <a:bodyPr/>
        <a:lstStyle/>
        <a:p>
          <a:endParaRPr lang="pt-BR"/>
        </a:p>
      </dgm:t>
    </dgm:pt>
    <dgm:pt modelId="{E7DD008F-1B1F-0648-828B-AD0B8FD5B693}" type="sibTrans" cxnId="{31AEF213-B1D6-B545-8803-C1BE512A9EA2}">
      <dgm:prSet/>
      <dgm:spPr/>
      <dgm:t>
        <a:bodyPr/>
        <a:lstStyle/>
        <a:p>
          <a:endParaRPr lang="pt-BR"/>
        </a:p>
      </dgm:t>
    </dgm:pt>
    <dgm:pt modelId="{C6FC2E0D-51F7-024A-BF9E-9DF16C1D1490}">
      <dgm:prSet custT="1"/>
      <dgm:spPr/>
      <dgm:t>
        <a:bodyPr/>
        <a:lstStyle/>
        <a:p>
          <a:r>
            <a:rPr lang="pt-BR" sz="1200" dirty="0"/>
            <a:t>Sentimentos de competição</a:t>
          </a:r>
        </a:p>
      </dgm:t>
    </dgm:pt>
    <dgm:pt modelId="{36B5073C-2532-0F4D-9C75-D500312D421E}" type="parTrans" cxnId="{D6C4CB33-3454-7244-8FA5-C6CC89D4E186}">
      <dgm:prSet/>
      <dgm:spPr/>
      <dgm:t>
        <a:bodyPr/>
        <a:lstStyle/>
        <a:p>
          <a:endParaRPr lang="pt-BR"/>
        </a:p>
      </dgm:t>
    </dgm:pt>
    <dgm:pt modelId="{EE000746-38A4-224E-ABB9-64A4F8BF9F1D}" type="sibTrans" cxnId="{D6C4CB33-3454-7244-8FA5-C6CC89D4E186}">
      <dgm:prSet/>
      <dgm:spPr/>
      <dgm:t>
        <a:bodyPr/>
        <a:lstStyle/>
        <a:p>
          <a:endParaRPr lang="pt-BR"/>
        </a:p>
      </dgm:t>
    </dgm:pt>
    <dgm:pt modelId="{CBC298C3-B092-DC47-9F81-F856A1AA4201}" type="pres">
      <dgm:prSet presAssocID="{9B366BED-DAC9-F447-8818-32CDB0D8B5AA}" presName="linear" presStyleCnt="0">
        <dgm:presLayoutVars>
          <dgm:animLvl val="lvl"/>
          <dgm:resizeHandles val="exact"/>
        </dgm:presLayoutVars>
      </dgm:prSet>
      <dgm:spPr/>
    </dgm:pt>
    <dgm:pt modelId="{E26F1A09-FFD1-224E-8BE5-85EC40F77CFF}" type="pres">
      <dgm:prSet presAssocID="{ECEA72A3-D4FC-F345-9761-7A113095AD9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92E415A-F248-DE43-B142-77D022AA0812}" type="pres">
      <dgm:prSet presAssocID="{990BA084-C31C-6A40-AD9E-3D75B1084666}" presName="spacer" presStyleCnt="0"/>
      <dgm:spPr/>
    </dgm:pt>
    <dgm:pt modelId="{1D9A81DA-7749-7241-9282-18213645F4C4}" type="pres">
      <dgm:prSet presAssocID="{42461C0A-944F-E343-AF2E-A796F532A39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9970F3B-FCC1-3E42-B010-0651D390E3E0}" type="pres">
      <dgm:prSet presAssocID="{E7DD008F-1B1F-0648-828B-AD0B8FD5B693}" presName="spacer" presStyleCnt="0"/>
      <dgm:spPr/>
    </dgm:pt>
    <dgm:pt modelId="{5772311A-3452-8543-9C7E-6D4FD53D882C}" type="pres">
      <dgm:prSet presAssocID="{C6FC2E0D-51F7-024A-BF9E-9DF16C1D149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81520A12-9CEF-9C4E-818F-67AB101B9767}" srcId="{9B366BED-DAC9-F447-8818-32CDB0D8B5AA}" destId="{ECEA72A3-D4FC-F345-9761-7A113095AD92}" srcOrd="0" destOrd="0" parTransId="{A255A343-D85F-C942-ACF4-916FF46BEEA1}" sibTransId="{990BA084-C31C-6A40-AD9E-3D75B1084666}"/>
    <dgm:cxn modelId="{31AEF213-B1D6-B545-8803-C1BE512A9EA2}" srcId="{9B366BED-DAC9-F447-8818-32CDB0D8B5AA}" destId="{42461C0A-944F-E343-AF2E-A796F532A395}" srcOrd="1" destOrd="0" parTransId="{E2E4ADD8-E67C-D04B-8EA9-2C8921021D91}" sibTransId="{E7DD008F-1B1F-0648-828B-AD0B8FD5B693}"/>
    <dgm:cxn modelId="{D6C4CB33-3454-7244-8FA5-C6CC89D4E186}" srcId="{9B366BED-DAC9-F447-8818-32CDB0D8B5AA}" destId="{C6FC2E0D-51F7-024A-BF9E-9DF16C1D1490}" srcOrd="2" destOrd="0" parTransId="{36B5073C-2532-0F4D-9C75-D500312D421E}" sibTransId="{EE000746-38A4-224E-ABB9-64A4F8BF9F1D}"/>
    <dgm:cxn modelId="{A03DCAA6-2980-1441-BE12-DDF23FB12127}" type="presOf" srcId="{C6FC2E0D-51F7-024A-BF9E-9DF16C1D1490}" destId="{5772311A-3452-8543-9C7E-6D4FD53D882C}" srcOrd="0" destOrd="0" presId="urn:microsoft.com/office/officeart/2005/8/layout/vList2"/>
    <dgm:cxn modelId="{0819DEC2-4367-5244-B1D7-F330CF8EB20B}" type="presOf" srcId="{9B366BED-DAC9-F447-8818-32CDB0D8B5AA}" destId="{CBC298C3-B092-DC47-9F81-F856A1AA4201}" srcOrd="0" destOrd="0" presId="urn:microsoft.com/office/officeart/2005/8/layout/vList2"/>
    <dgm:cxn modelId="{032C5FEF-E590-A642-BD26-58F89478338E}" type="presOf" srcId="{42461C0A-944F-E343-AF2E-A796F532A395}" destId="{1D9A81DA-7749-7241-9282-18213645F4C4}" srcOrd="0" destOrd="0" presId="urn:microsoft.com/office/officeart/2005/8/layout/vList2"/>
    <dgm:cxn modelId="{C2A3B5FF-3520-DF49-AC15-0E80233F24BD}" type="presOf" srcId="{ECEA72A3-D4FC-F345-9761-7A113095AD92}" destId="{E26F1A09-FFD1-224E-8BE5-85EC40F77CFF}" srcOrd="0" destOrd="0" presId="urn:microsoft.com/office/officeart/2005/8/layout/vList2"/>
    <dgm:cxn modelId="{682434A4-16AC-6E4B-A7E4-F0EDD65C17C4}" type="presParOf" srcId="{CBC298C3-B092-DC47-9F81-F856A1AA4201}" destId="{E26F1A09-FFD1-224E-8BE5-85EC40F77CFF}" srcOrd="0" destOrd="0" presId="urn:microsoft.com/office/officeart/2005/8/layout/vList2"/>
    <dgm:cxn modelId="{3203D535-7DCC-294A-8321-D6B628DF5517}" type="presParOf" srcId="{CBC298C3-B092-DC47-9F81-F856A1AA4201}" destId="{592E415A-F248-DE43-B142-77D022AA0812}" srcOrd="1" destOrd="0" presId="urn:microsoft.com/office/officeart/2005/8/layout/vList2"/>
    <dgm:cxn modelId="{4104A3F8-A06F-774F-9483-F3A15C4982FB}" type="presParOf" srcId="{CBC298C3-B092-DC47-9F81-F856A1AA4201}" destId="{1D9A81DA-7749-7241-9282-18213645F4C4}" srcOrd="2" destOrd="0" presId="urn:microsoft.com/office/officeart/2005/8/layout/vList2"/>
    <dgm:cxn modelId="{78C5595C-8B66-D145-A685-C710BA1AAB61}" type="presParOf" srcId="{CBC298C3-B092-DC47-9F81-F856A1AA4201}" destId="{B9970F3B-FCC1-3E42-B010-0651D390E3E0}" srcOrd="3" destOrd="0" presId="urn:microsoft.com/office/officeart/2005/8/layout/vList2"/>
    <dgm:cxn modelId="{319BC136-FB4F-B144-A434-077E065896F2}" type="presParOf" srcId="{CBC298C3-B092-DC47-9F81-F856A1AA4201}" destId="{5772311A-3452-8543-9C7E-6D4FD53D882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C1C7B51-4FBB-0F4F-8C24-8989792F2F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39BADA0A-37B5-314C-961C-4751C235FF04}">
      <dgm:prSet custT="1"/>
      <dgm:spPr/>
      <dgm:t>
        <a:bodyPr/>
        <a:lstStyle/>
        <a:p>
          <a:r>
            <a:rPr lang="pt-BR" sz="1200" dirty="0"/>
            <a:t>Liderados por brasileiros</a:t>
          </a:r>
        </a:p>
      </dgm:t>
    </dgm:pt>
    <dgm:pt modelId="{6EF1FB51-A5B7-EA4D-9B6D-BD13723D727C}" type="parTrans" cxnId="{60485758-65A4-4749-9C40-5F5E2EF341AC}">
      <dgm:prSet/>
      <dgm:spPr/>
      <dgm:t>
        <a:bodyPr/>
        <a:lstStyle/>
        <a:p>
          <a:endParaRPr lang="pt-BR"/>
        </a:p>
      </dgm:t>
    </dgm:pt>
    <dgm:pt modelId="{5FC0E4F2-82F8-1E43-A5C4-A966822F044D}" type="sibTrans" cxnId="{60485758-65A4-4749-9C40-5F5E2EF341AC}">
      <dgm:prSet/>
      <dgm:spPr/>
      <dgm:t>
        <a:bodyPr/>
        <a:lstStyle/>
        <a:p>
          <a:endParaRPr lang="pt-BR"/>
        </a:p>
      </dgm:t>
    </dgm:pt>
    <dgm:pt modelId="{0F11B063-0919-ED44-9178-700AD622CE29}">
      <dgm:prSet custT="1"/>
      <dgm:spPr/>
      <dgm:t>
        <a:bodyPr/>
        <a:lstStyle/>
        <a:p>
          <a:r>
            <a:rPr lang="pt-BR" sz="1200" dirty="0"/>
            <a:t>Desconfiança com os sindicatos</a:t>
          </a:r>
        </a:p>
      </dgm:t>
    </dgm:pt>
    <dgm:pt modelId="{691276A0-ED72-3D4E-B0FD-A2E63FC3CF2E}" type="parTrans" cxnId="{0A461D12-B96A-6A4A-B73D-324EF0763996}">
      <dgm:prSet/>
      <dgm:spPr/>
      <dgm:t>
        <a:bodyPr/>
        <a:lstStyle/>
        <a:p>
          <a:endParaRPr lang="pt-BR"/>
        </a:p>
      </dgm:t>
    </dgm:pt>
    <dgm:pt modelId="{C9E94F13-2B9F-EA44-914E-8A4139799F3E}" type="sibTrans" cxnId="{0A461D12-B96A-6A4A-B73D-324EF0763996}">
      <dgm:prSet/>
      <dgm:spPr/>
      <dgm:t>
        <a:bodyPr/>
        <a:lstStyle/>
        <a:p>
          <a:endParaRPr lang="pt-BR"/>
        </a:p>
      </dgm:t>
    </dgm:pt>
    <dgm:pt modelId="{23445808-56B4-6844-B6B0-524C2C3E5A0C}">
      <dgm:prSet custT="1"/>
      <dgm:spPr/>
      <dgm:t>
        <a:bodyPr/>
        <a:lstStyle/>
        <a:p>
          <a:r>
            <a:rPr lang="pt-BR" sz="1200" dirty="0"/>
            <a:t>IWGB</a:t>
          </a:r>
        </a:p>
      </dgm:t>
    </dgm:pt>
    <dgm:pt modelId="{DD22AEF1-EBCE-4F43-B818-C2D434B7DBC3}" type="parTrans" cxnId="{5658DAEA-49A8-7441-9808-ED27DC0E769C}">
      <dgm:prSet/>
      <dgm:spPr/>
      <dgm:t>
        <a:bodyPr/>
        <a:lstStyle/>
        <a:p>
          <a:endParaRPr lang="pt-BR"/>
        </a:p>
      </dgm:t>
    </dgm:pt>
    <dgm:pt modelId="{74DA7314-CA55-6247-B58B-4A87A6CA6F22}" type="sibTrans" cxnId="{5658DAEA-49A8-7441-9808-ED27DC0E769C}">
      <dgm:prSet/>
      <dgm:spPr/>
      <dgm:t>
        <a:bodyPr/>
        <a:lstStyle/>
        <a:p>
          <a:endParaRPr lang="pt-BR"/>
        </a:p>
      </dgm:t>
    </dgm:pt>
    <dgm:pt modelId="{5ECD03A3-BB85-FB4B-8C5A-28251A7ED346}">
      <dgm:prSet custT="1"/>
      <dgm:spPr/>
      <dgm:t>
        <a:bodyPr/>
        <a:lstStyle/>
        <a:p>
          <a:r>
            <a:rPr lang="pt-BR" sz="1200" dirty="0"/>
            <a:t>Dificuldade de organização coletiva</a:t>
          </a:r>
        </a:p>
      </dgm:t>
    </dgm:pt>
    <dgm:pt modelId="{EF4FDC11-35D6-3F4C-91B1-6D56A039C51A}" type="parTrans" cxnId="{E611D40F-A942-DC47-872D-ED9A580B99DD}">
      <dgm:prSet/>
      <dgm:spPr/>
      <dgm:t>
        <a:bodyPr/>
        <a:lstStyle/>
        <a:p>
          <a:endParaRPr lang="pt-BR"/>
        </a:p>
      </dgm:t>
    </dgm:pt>
    <dgm:pt modelId="{12692756-46B5-4F44-BA70-FFF7B8086CCF}" type="sibTrans" cxnId="{E611D40F-A942-DC47-872D-ED9A580B99DD}">
      <dgm:prSet/>
      <dgm:spPr/>
      <dgm:t>
        <a:bodyPr/>
        <a:lstStyle/>
        <a:p>
          <a:endParaRPr lang="pt-BR"/>
        </a:p>
      </dgm:t>
    </dgm:pt>
    <dgm:pt modelId="{7C1BB3C6-2717-AB41-B5F7-D21256E3E6A8}" type="pres">
      <dgm:prSet presAssocID="{2C1C7B51-4FBB-0F4F-8C24-8989792F2FBE}" presName="linear" presStyleCnt="0">
        <dgm:presLayoutVars>
          <dgm:animLvl val="lvl"/>
          <dgm:resizeHandles val="exact"/>
        </dgm:presLayoutVars>
      </dgm:prSet>
      <dgm:spPr/>
    </dgm:pt>
    <dgm:pt modelId="{8C10C62B-79FF-4D48-9E27-DF6FC1B3F6C6}" type="pres">
      <dgm:prSet presAssocID="{39BADA0A-37B5-314C-961C-4751C235FF04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74C83041-75CF-7448-8B7E-92F7C54649AD}" type="pres">
      <dgm:prSet presAssocID="{5FC0E4F2-82F8-1E43-A5C4-A966822F044D}" presName="spacer" presStyleCnt="0"/>
      <dgm:spPr/>
    </dgm:pt>
    <dgm:pt modelId="{3A4F18B9-C515-EF4C-A7AB-28096AABF754}" type="pres">
      <dgm:prSet presAssocID="{0F11B063-0919-ED44-9178-700AD622CE29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6786650-83CF-054E-B3ED-29C299258C95}" type="pres">
      <dgm:prSet presAssocID="{C9E94F13-2B9F-EA44-914E-8A4139799F3E}" presName="spacer" presStyleCnt="0"/>
      <dgm:spPr/>
    </dgm:pt>
    <dgm:pt modelId="{2813A10F-DD3A-F546-A473-D5BD555F2D62}" type="pres">
      <dgm:prSet presAssocID="{23445808-56B4-6844-B6B0-524C2C3E5A0C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75D40BE-EA19-DA45-8F55-B84B35FAFA48}" type="pres">
      <dgm:prSet presAssocID="{74DA7314-CA55-6247-B58B-4A87A6CA6F22}" presName="spacer" presStyleCnt="0"/>
      <dgm:spPr/>
    </dgm:pt>
    <dgm:pt modelId="{3D730E4B-B615-0A48-B0B3-D2567879D5D6}" type="pres">
      <dgm:prSet presAssocID="{5ECD03A3-BB85-FB4B-8C5A-28251A7ED346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4CB48B0C-BCA9-FB47-B709-0EBD472CAFD9}" type="presOf" srcId="{0F11B063-0919-ED44-9178-700AD622CE29}" destId="{3A4F18B9-C515-EF4C-A7AB-28096AABF754}" srcOrd="0" destOrd="0" presId="urn:microsoft.com/office/officeart/2005/8/layout/vList2"/>
    <dgm:cxn modelId="{E611D40F-A942-DC47-872D-ED9A580B99DD}" srcId="{2C1C7B51-4FBB-0F4F-8C24-8989792F2FBE}" destId="{5ECD03A3-BB85-FB4B-8C5A-28251A7ED346}" srcOrd="3" destOrd="0" parTransId="{EF4FDC11-35D6-3F4C-91B1-6D56A039C51A}" sibTransId="{12692756-46B5-4F44-BA70-FFF7B8086CCF}"/>
    <dgm:cxn modelId="{0A461D12-B96A-6A4A-B73D-324EF0763996}" srcId="{2C1C7B51-4FBB-0F4F-8C24-8989792F2FBE}" destId="{0F11B063-0919-ED44-9178-700AD622CE29}" srcOrd="1" destOrd="0" parTransId="{691276A0-ED72-3D4E-B0FD-A2E63FC3CF2E}" sibTransId="{C9E94F13-2B9F-EA44-914E-8A4139799F3E}"/>
    <dgm:cxn modelId="{B6DE8A47-034E-BF48-9F90-397A0D9FD5BC}" type="presOf" srcId="{2C1C7B51-4FBB-0F4F-8C24-8989792F2FBE}" destId="{7C1BB3C6-2717-AB41-B5F7-D21256E3E6A8}" srcOrd="0" destOrd="0" presId="urn:microsoft.com/office/officeart/2005/8/layout/vList2"/>
    <dgm:cxn modelId="{60485758-65A4-4749-9C40-5F5E2EF341AC}" srcId="{2C1C7B51-4FBB-0F4F-8C24-8989792F2FBE}" destId="{39BADA0A-37B5-314C-961C-4751C235FF04}" srcOrd="0" destOrd="0" parTransId="{6EF1FB51-A5B7-EA4D-9B6D-BD13723D727C}" sibTransId="{5FC0E4F2-82F8-1E43-A5C4-A966822F044D}"/>
    <dgm:cxn modelId="{4B8F879E-8440-444F-BAE2-DB9117DE00E0}" type="presOf" srcId="{5ECD03A3-BB85-FB4B-8C5A-28251A7ED346}" destId="{3D730E4B-B615-0A48-B0B3-D2567879D5D6}" srcOrd="0" destOrd="0" presId="urn:microsoft.com/office/officeart/2005/8/layout/vList2"/>
    <dgm:cxn modelId="{281D3FE5-FC04-8F49-99EF-E66EA3321A3B}" type="presOf" srcId="{39BADA0A-37B5-314C-961C-4751C235FF04}" destId="{8C10C62B-79FF-4D48-9E27-DF6FC1B3F6C6}" srcOrd="0" destOrd="0" presId="urn:microsoft.com/office/officeart/2005/8/layout/vList2"/>
    <dgm:cxn modelId="{3A55E3E8-EAE3-444E-B218-D21E4950AEC2}" type="presOf" srcId="{23445808-56B4-6844-B6B0-524C2C3E5A0C}" destId="{2813A10F-DD3A-F546-A473-D5BD555F2D62}" srcOrd="0" destOrd="0" presId="urn:microsoft.com/office/officeart/2005/8/layout/vList2"/>
    <dgm:cxn modelId="{5658DAEA-49A8-7441-9808-ED27DC0E769C}" srcId="{2C1C7B51-4FBB-0F4F-8C24-8989792F2FBE}" destId="{23445808-56B4-6844-B6B0-524C2C3E5A0C}" srcOrd="2" destOrd="0" parTransId="{DD22AEF1-EBCE-4F43-B818-C2D434B7DBC3}" sibTransId="{74DA7314-CA55-6247-B58B-4A87A6CA6F22}"/>
    <dgm:cxn modelId="{DA0B2D94-FE3C-4B48-A077-33DE2764A166}" type="presParOf" srcId="{7C1BB3C6-2717-AB41-B5F7-D21256E3E6A8}" destId="{8C10C62B-79FF-4D48-9E27-DF6FC1B3F6C6}" srcOrd="0" destOrd="0" presId="urn:microsoft.com/office/officeart/2005/8/layout/vList2"/>
    <dgm:cxn modelId="{6BBD1490-56FA-0247-A0BD-F9EDF9385791}" type="presParOf" srcId="{7C1BB3C6-2717-AB41-B5F7-D21256E3E6A8}" destId="{74C83041-75CF-7448-8B7E-92F7C54649AD}" srcOrd="1" destOrd="0" presId="urn:microsoft.com/office/officeart/2005/8/layout/vList2"/>
    <dgm:cxn modelId="{42E10FC6-1D45-B346-BB86-C9C20CAF2B30}" type="presParOf" srcId="{7C1BB3C6-2717-AB41-B5F7-D21256E3E6A8}" destId="{3A4F18B9-C515-EF4C-A7AB-28096AABF754}" srcOrd="2" destOrd="0" presId="urn:microsoft.com/office/officeart/2005/8/layout/vList2"/>
    <dgm:cxn modelId="{E1A0B9A5-DD40-E145-A754-077B5E941C6E}" type="presParOf" srcId="{7C1BB3C6-2717-AB41-B5F7-D21256E3E6A8}" destId="{D6786650-83CF-054E-B3ED-29C299258C95}" srcOrd="3" destOrd="0" presId="urn:microsoft.com/office/officeart/2005/8/layout/vList2"/>
    <dgm:cxn modelId="{F2216894-443C-EB4D-9929-734BE54FE8FC}" type="presParOf" srcId="{7C1BB3C6-2717-AB41-B5F7-D21256E3E6A8}" destId="{2813A10F-DD3A-F546-A473-D5BD555F2D62}" srcOrd="4" destOrd="0" presId="urn:microsoft.com/office/officeart/2005/8/layout/vList2"/>
    <dgm:cxn modelId="{1444B9C4-F02E-6445-9431-6B0FB2B6C9F4}" type="presParOf" srcId="{7C1BB3C6-2717-AB41-B5F7-D21256E3E6A8}" destId="{375D40BE-EA19-DA45-8F55-B84B35FAFA48}" srcOrd="5" destOrd="0" presId="urn:microsoft.com/office/officeart/2005/8/layout/vList2"/>
    <dgm:cxn modelId="{37CFEE84-2898-1248-83D9-989CADCC339B}" type="presParOf" srcId="{7C1BB3C6-2717-AB41-B5F7-D21256E3E6A8}" destId="{3D730E4B-B615-0A48-B0B3-D2567879D5D6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5DD805B-F25E-F341-9247-B5AE5642AB6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8FD17BA-2A65-FA4F-8DA1-70570A6424FA}">
      <dgm:prSet/>
      <dgm:spPr/>
      <dgm:t>
        <a:bodyPr/>
        <a:lstStyle/>
        <a:p>
          <a:r>
            <a:rPr lang="pt-BR" dirty="0"/>
            <a:t>Não há propostas</a:t>
          </a:r>
        </a:p>
      </dgm:t>
    </dgm:pt>
    <dgm:pt modelId="{B327A015-2486-204C-BAE1-47B556345650}" type="parTrans" cxnId="{7F421DDE-159F-CD47-AA1A-C43412E32B03}">
      <dgm:prSet/>
      <dgm:spPr/>
      <dgm:t>
        <a:bodyPr/>
        <a:lstStyle/>
        <a:p>
          <a:endParaRPr lang="pt-BR"/>
        </a:p>
      </dgm:t>
    </dgm:pt>
    <dgm:pt modelId="{214AA39E-A4E8-A74F-B840-890B41983999}" type="sibTrans" cxnId="{7F421DDE-159F-CD47-AA1A-C43412E32B03}">
      <dgm:prSet/>
      <dgm:spPr/>
      <dgm:t>
        <a:bodyPr/>
        <a:lstStyle/>
        <a:p>
          <a:endParaRPr lang="pt-BR"/>
        </a:p>
      </dgm:t>
    </dgm:pt>
    <dgm:pt modelId="{E6CE6E27-74AA-834E-9D93-12F2C6CEEF18}">
      <dgm:prSet/>
      <dgm:spPr/>
      <dgm:t>
        <a:bodyPr/>
        <a:lstStyle/>
        <a:p>
          <a:r>
            <a:rPr lang="pt-BR" dirty="0"/>
            <a:t>Reivindicação: aumento das taxas</a:t>
          </a:r>
        </a:p>
      </dgm:t>
    </dgm:pt>
    <dgm:pt modelId="{860172A8-ABCA-DA4D-8B4C-DC38A0AE0BC4}" type="parTrans" cxnId="{AA8FD987-30EE-844A-A9D1-5FE919D49902}">
      <dgm:prSet/>
      <dgm:spPr/>
      <dgm:t>
        <a:bodyPr/>
        <a:lstStyle/>
        <a:p>
          <a:endParaRPr lang="pt-BR"/>
        </a:p>
      </dgm:t>
    </dgm:pt>
    <dgm:pt modelId="{38143F13-6B7F-9540-A156-6E2FB9F94773}" type="sibTrans" cxnId="{AA8FD987-30EE-844A-A9D1-5FE919D49902}">
      <dgm:prSet/>
      <dgm:spPr/>
      <dgm:t>
        <a:bodyPr/>
        <a:lstStyle/>
        <a:p>
          <a:endParaRPr lang="pt-BR"/>
        </a:p>
      </dgm:t>
    </dgm:pt>
    <dgm:pt modelId="{B1392721-6BF5-BA48-BA4C-D6EC83EB5360}">
      <dgm:prSet/>
      <dgm:spPr/>
      <dgm:t>
        <a:bodyPr/>
        <a:lstStyle/>
        <a:p>
          <a:r>
            <a:rPr lang="pt-BR" dirty="0"/>
            <a:t>Não há penalidade por rejeitar entrega</a:t>
          </a:r>
        </a:p>
      </dgm:t>
    </dgm:pt>
    <dgm:pt modelId="{7D026948-3769-D341-B082-1A6AF99BA50F}" type="parTrans" cxnId="{060D01B3-EB6C-BD4F-9650-F20AE87470E3}">
      <dgm:prSet/>
      <dgm:spPr/>
      <dgm:t>
        <a:bodyPr/>
        <a:lstStyle/>
        <a:p>
          <a:endParaRPr lang="pt-BR"/>
        </a:p>
      </dgm:t>
    </dgm:pt>
    <dgm:pt modelId="{371E38E2-28E8-D14A-983E-4B104550B7F4}" type="sibTrans" cxnId="{060D01B3-EB6C-BD4F-9650-F20AE87470E3}">
      <dgm:prSet/>
      <dgm:spPr/>
      <dgm:t>
        <a:bodyPr/>
        <a:lstStyle/>
        <a:p>
          <a:endParaRPr lang="pt-BR"/>
        </a:p>
      </dgm:t>
    </dgm:pt>
    <dgm:pt modelId="{99B1E564-5A8D-BE43-AEBB-F97841312EEE}" type="pres">
      <dgm:prSet presAssocID="{15DD805B-F25E-F341-9247-B5AE5642AB65}" presName="linear" presStyleCnt="0">
        <dgm:presLayoutVars>
          <dgm:animLvl val="lvl"/>
          <dgm:resizeHandles val="exact"/>
        </dgm:presLayoutVars>
      </dgm:prSet>
      <dgm:spPr/>
    </dgm:pt>
    <dgm:pt modelId="{752A3D54-261A-074E-9D1B-BA372C299FCF}" type="pres">
      <dgm:prSet presAssocID="{D8FD17BA-2A65-FA4F-8DA1-70570A6424F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BF9F791-F2D5-B940-876B-3A4CD57940B3}" type="pres">
      <dgm:prSet presAssocID="{214AA39E-A4E8-A74F-B840-890B41983999}" presName="spacer" presStyleCnt="0"/>
      <dgm:spPr/>
    </dgm:pt>
    <dgm:pt modelId="{64D4023D-3C50-6543-A351-75A2DEA39D76}" type="pres">
      <dgm:prSet presAssocID="{E6CE6E27-74AA-834E-9D93-12F2C6CEEF1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DFFDF66-2E18-2B4D-856C-8A8078451A37}" type="pres">
      <dgm:prSet presAssocID="{38143F13-6B7F-9540-A156-6E2FB9F94773}" presName="spacer" presStyleCnt="0"/>
      <dgm:spPr/>
    </dgm:pt>
    <dgm:pt modelId="{11242E23-20EC-6C4D-BAA8-B652CE03DF2E}" type="pres">
      <dgm:prSet presAssocID="{B1392721-6BF5-BA48-BA4C-D6EC83EB536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DEAEF28-B6F8-C54F-BBEE-4A19D2A75BBB}" type="presOf" srcId="{B1392721-6BF5-BA48-BA4C-D6EC83EB5360}" destId="{11242E23-20EC-6C4D-BAA8-B652CE03DF2E}" srcOrd="0" destOrd="0" presId="urn:microsoft.com/office/officeart/2005/8/layout/vList2"/>
    <dgm:cxn modelId="{AA8FD987-30EE-844A-A9D1-5FE919D49902}" srcId="{15DD805B-F25E-F341-9247-B5AE5642AB65}" destId="{E6CE6E27-74AA-834E-9D93-12F2C6CEEF18}" srcOrd="1" destOrd="0" parTransId="{860172A8-ABCA-DA4D-8B4C-DC38A0AE0BC4}" sibTransId="{38143F13-6B7F-9540-A156-6E2FB9F94773}"/>
    <dgm:cxn modelId="{5BD7988B-6E04-EA45-9627-AFBD324C1D56}" type="presOf" srcId="{D8FD17BA-2A65-FA4F-8DA1-70570A6424FA}" destId="{752A3D54-261A-074E-9D1B-BA372C299FCF}" srcOrd="0" destOrd="0" presId="urn:microsoft.com/office/officeart/2005/8/layout/vList2"/>
    <dgm:cxn modelId="{1AF95FA0-9A76-534B-9C0F-CE68140A4E0F}" type="presOf" srcId="{15DD805B-F25E-F341-9247-B5AE5642AB65}" destId="{99B1E564-5A8D-BE43-AEBB-F97841312EEE}" srcOrd="0" destOrd="0" presId="urn:microsoft.com/office/officeart/2005/8/layout/vList2"/>
    <dgm:cxn modelId="{4BA2F1A9-2F3E-224E-ABB0-E7F1D79638C8}" type="presOf" srcId="{E6CE6E27-74AA-834E-9D93-12F2C6CEEF18}" destId="{64D4023D-3C50-6543-A351-75A2DEA39D76}" srcOrd="0" destOrd="0" presId="urn:microsoft.com/office/officeart/2005/8/layout/vList2"/>
    <dgm:cxn modelId="{060D01B3-EB6C-BD4F-9650-F20AE87470E3}" srcId="{15DD805B-F25E-F341-9247-B5AE5642AB65}" destId="{B1392721-6BF5-BA48-BA4C-D6EC83EB5360}" srcOrd="2" destOrd="0" parTransId="{7D026948-3769-D341-B082-1A6AF99BA50F}" sibTransId="{371E38E2-28E8-D14A-983E-4B104550B7F4}"/>
    <dgm:cxn modelId="{7F421DDE-159F-CD47-AA1A-C43412E32B03}" srcId="{15DD805B-F25E-F341-9247-B5AE5642AB65}" destId="{D8FD17BA-2A65-FA4F-8DA1-70570A6424FA}" srcOrd="0" destOrd="0" parTransId="{B327A015-2486-204C-BAE1-47B556345650}" sibTransId="{214AA39E-A4E8-A74F-B840-890B41983999}"/>
    <dgm:cxn modelId="{893A2332-4F5D-894B-BFC2-91FE9D61E8C6}" type="presParOf" srcId="{99B1E564-5A8D-BE43-AEBB-F97841312EEE}" destId="{752A3D54-261A-074E-9D1B-BA372C299FCF}" srcOrd="0" destOrd="0" presId="urn:microsoft.com/office/officeart/2005/8/layout/vList2"/>
    <dgm:cxn modelId="{09A9391A-205B-4748-B58E-7E4DDAEC5552}" type="presParOf" srcId="{99B1E564-5A8D-BE43-AEBB-F97841312EEE}" destId="{CBF9F791-F2D5-B940-876B-3A4CD57940B3}" srcOrd="1" destOrd="0" presId="urn:microsoft.com/office/officeart/2005/8/layout/vList2"/>
    <dgm:cxn modelId="{30AAFD3B-D080-7348-977C-3E016469350C}" type="presParOf" srcId="{99B1E564-5A8D-BE43-AEBB-F97841312EEE}" destId="{64D4023D-3C50-6543-A351-75A2DEA39D76}" srcOrd="2" destOrd="0" presId="urn:microsoft.com/office/officeart/2005/8/layout/vList2"/>
    <dgm:cxn modelId="{A246E0F8-B775-8943-81D4-044645318ECF}" type="presParOf" srcId="{99B1E564-5A8D-BE43-AEBB-F97841312EEE}" destId="{3DFFDF66-2E18-2B4D-856C-8A8078451A37}" srcOrd="3" destOrd="0" presId="urn:microsoft.com/office/officeart/2005/8/layout/vList2"/>
    <dgm:cxn modelId="{C20687B1-8201-424E-A2B9-FF55F6CC1693}" type="presParOf" srcId="{99B1E564-5A8D-BE43-AEBB-F97841312EEE}" destId="{11242E23-20EC-6C4D-BAA8-B652CE03DF2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5DD805B-F25E-F341-9247-B5AE5642AB6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D8FD17BA-2A65-FA4F-8DA1-70570A6424FA}">
      <dgm:prSet/>
      <dgm:spPr/>
      <dgm:t>
        <a:bodyPr/>
        <a:lstStyle/>
        <a:p>
          <a:r>
            <a:rPr lang="pt-BR" dirty="0"/>
            <a:t>Abuso por parte dos clientes</a:t>
          </a:r>
        </a:p>
      </dgm:t>
    </dgm:pt>
    <dgm:pt modelId="{B327A015-2486-204C-BAE1-47B556345650}" type="parTrans" cxnId="{7F421DDE-159F-CD47-AA1A-C43412E32B03}">
      <dgm:prSet/>
      <dgm:spPr/>
      <dgm:t>
        <a:bodyPr/>
        <a:lstStyle/>
        <a:p>
          <a:endParaRPr lang="pt-BR"/>
        </a:p>
      </dgm:t>
    </dgm:pt>
    <dgm:pt modelId="{214AA39E-A4E8-A74F-B840-890B41983999}" type="sibTrans" cxnId="{7F421DDE-159F-CD47-AA1A-C43412E32B03}">
      <dgm:prSet/>
      <dgm:spPr/>
      <dgm:t>
        <a:bodyPr/>
        <a:lstStyle/>
        <a:p>
          <a:endParaRPr lang="pt-BR"/>
        </a:p>
      </dgm:t>
    </dgm:pt>
    <dgm:pt modelId="{E6CE6E27-74AA-834E-9D93-12F2C6CEEF18}">
      <dgm:prSet/>
      <dgm:spPr/>
      <dgm:t>
        <a:bodyPr/>
        <a:lstStyle/>
        <a:p>
          <a:r>
            <a:rPr lang="pt-BR" dirty="0"/>
            <a:t>Preconceito de classe e racismo</a:t>
          </a:r>
        </a:p>
      </dgm:t>
    </dgm:pt>
    <dgm:pt modelId="{860172A8-ABCA-DA4D-8B4C-DC38A0AE0BC4}" type="parTrans" cxnId="{AA8FD987-30EE-844A-A9D1-5FE919D49902}">
      <dgm:prSet/>
      <dgm:spPr/>
      <dgm:t>
        <a:bodyPr/>
        <a:lstStyle/>
        <a:p>
          <a:endParaRPr lang="pt-BR"/>
        </a:p>
      </dgm:t>
    </dgm:pt>
    <dgm:pt modelId="{38143F13-6B7F-9540-A156-6E2FB9F94773}" type="sibTrans" cxnId="{AA8FD987-30EE-844A-A9D1-5FE919D49902}">
      <dgm:prSet/>
      <dgm:spPr/>
      <dgm:t>
        <a:bodyPr/>
        <a:lstStyle/>
        <a:p>
          <a:endParaRPr lang="pt-BR"/>
        </a:p>
      </dgm:t>
    </dgm:pt>
    <dgm:pt modelId="{99B1E564-5A8D-BE43-AEBB-F97841312EEE}" type="pres">
      <dgm:prSet presAssocID="{15DD805B-F25E-F341-9247-B5AE5642AB65}" presName="linear" presStyleCnt="0">
        <dgm:presLayoutVars>
          <dgm:animLvl val="lvl"/>
          <dgm:resizeHandles val="exact"/>
        </dgm:presLayoutVars>
      </dgm:prSet>
      <dgm:spPr/>
    </dgm:pt>
    <dgm:pt modelId="{752A3D54-261A-074E-9D1B-BA372C299FCF}" type="pres">
      <dgm:prSet presAssocID="{D8FD17BA-2A65-FA4F-8DA1-70570A6424F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BF9F791-F2D5-B940-876B-3A4CD57940B3}" type="pres">
      <dgm:prSet presAssocID="{214AA39E-A4E8-A74F-B840-890B41983999}" presName="spacer" presStyleCnt="0"/>
      <dgm:spPr/>
    </dgm:pt>
    <dgm:pt modelId="{64D4023D-3C50-6543-A351-75A2DEA39D76}" type="pres">
      <dgm:prSet presAssocID="{E6CE6E27-74AA-834E-9D93-12F2C6CEEF18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AA8FD987-30EE-844A-A9D1-5FE919D49902}" srcId="{15DD805B-F25E-F341-9247-B5AE5642AB65}" destId="{E6CE6E27-74AA-834E-9D93-12F2C6CEEF18}" srcOrd="1" destOrd="0" parTransId="{860172A8-ABCA-DA4D-8B4C-DC38A0AE0BC4}" sibTransId="{38143F13-6B7F-9540-A156-6E2FB9F94773}"/>
    <dgm:cxn modelId="{5BD7988B-6E04-EA45-9627-AFBD324C1D56}" type="presOf" srcId="{D8FD17BA-2A65-FA4F-8DA1-70570A6424FA}" destId="{752A3D54-261A-074E-9D1B-BA372C299FCF}" srcOrd="0" destOrd="0" presId="urn:microsoft.com/office/officeart/2005/8/layout/vList2"/>
    <dgm:cxn modelId="{1AF95FA0-9A76-534B-9C0F-CE68140A4E0F}" type="presOf" srcId="{15DD805B-F25E-F341-9247-B5AE5642AB65}" destId="{99B1E564-5A8D-BE43-AEBB-F97841312EEE}" srcOrd="0" destOrd="0" presId="urn:microsoft.com/office/officeart/2005/8/layout/vList2"/>
    <dgm:cxn modelId="{4BA2F1A9-2F3E-224E-ABB0-E7F1D79638C8}" type="presOf" srcId="{E6CE6E27-74AA-834E-9D93-12F2C6CEEF18}" destId="{64D4023D-3C50-6543-A351-75A2DEA39D76}" srcOrd="0" destOrd="0" presId="urn:microsoft.com/office/officeart/2005/8/layout/vList2"/>
    <dgm:cxn modelId="{7F421DDE-159F-CD47-AA1A-C43412E32B03}" srcId="{15DD805B-F25E-F341-9247-B5AE5642AB65}" destId="{D8FD17BA-2A65-FA4F-8DA1-70570A6424FA}" srcOrd="0" destOrd="0" parTransId="{B327A015-2486-204C-BAE1-47B556345650}" sibTransId="{214AA39E-A4E8-A74F-B840-890B41983999}"/>
    <dgm:cxn modelId="{893A2332-4F5D-894B-BFC2-91FE9D61E8C6}" type="presParOf" srcId="{99B1E564-5A8D-BE43-AEBB-F97841312EEE}" destId="{752A3D54-261A-074E-9D1B-BA372C299FCF}" srcOrd="0" destOrd="0" presId="urn:microsoft.com/office/officeart/2005/8/layout/vList2"/>
    <dgm:cxn modelId="{09A9391A-205B-4748-B58E-7E4DDAEC5552}" type="presParOf" srcId="{99B1E564-5A8D-BE43-AEBB-F97841312EEE}" destId="{CBF9F791-F2D5-B940-876B-3A4CD57940B3}" srcOrd="1" destOrd="0" presId="urn:microsoft.com/office/officeart/2005/8/layout/vList2"/>
    <dgm:cxn modelId="{30AAFD3B-D080-7348-977C-3E016469350C}" type="presParOf" srcId="{99B1E564-5A8D-BE43-AEBB-F97841312EEE}" destId="{64D4023D-3C50-6543-A351-75A2DEA39D76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DF5D32-F9D5-E641-AE6E-233ED96F5C8D}">
      <dsp:nvSpPr>
        <dsp:cNvPr id="0" name=""/>
        <dsp:cNvSpPr/>
      </dsp:nvSpPr>
      <dsp:spPr>
        <a:xfrm>
          <a:off x="0" y="0"/>
          <a:ext cx="1889521" cy="9447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714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005" tIns="26670" rIns="40005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Códigos</a:t>
          </a:r>
          <a:endParaRPr lang="pt-BR" sz="1600" kern="1200" dirty="0"/>
        </a:p>
      </dsp:txBody>
      <dsp:txXfrm>
        <a:off x="27671" y="27671"/>
        <a:ext cx="1834179" cy="889418"/>
      </dsp:txXfrm>
    </dsp:sp>
    <dsp:sp modelId="{EFF70759-863B-1B40-8706-0B862C39322B}">
      <dsp:nvSpPr>
        <dsp:cNvPr id="0" name=""/>
        <dsp:cNvSpPr/>
      </dsp:nvSpPr>
      <dsp:spPr>
        <a:xfrm>
          <a:off x="188952" y="944760"/>
          <a:ext cx="372144" cy="3680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8057"/>
              </a:lnTo>
              <a:lnTo>
                <a:pt x="372144" y="36805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5AAC6A-0C8A-6348-B363-8FEFA25DFA6D}">
      <dsp:nvSpPr>
        <dsp:cNvPr id="0" name=""/>
        <dsp:cNvSpPr/>
      </dsp:nvSpPr>
      <dsp:spPr>
        <a:xfrm>
          <a:off x="561096" y="1126091"/>
          <a:ext cx="3035297" cy="37345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</a:rPr>
            <a:t>Perfil</a:t>
          </a:r>
          <a:r>
            <a:rPr lang="pt-BR" sz="1600" kern="1200" dirty="0"/>
            <a:t> </a:t>
          </a:r>
        </a:p>
      </dsp:txBody>
      <dsp:txXfrm>
        <a:off x="572034" y="1137029"/>
        <a:ext cx="3013421" cy="351578"/>
      </dsp:txXfrm>
    </dsp:sp>
    <dsp:sp modelId="{E784B133-2358-A747-80DF-00C6AF417EFE}">
      <dsp:nvSpPr>
        <dsp:cNvPr id="0" name=""/>
        <dsp:cNvSpPr/>
      </dsp:nvSpPr>
      <dsp:spPr>
        <a:xfrm>
          <a:off x="188952" y="944760"/>
          <a:ext cx="639625" cy="9225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22570"/>
              </a:lnTo>
              <a:lnTo>
                <a:pt x="639625" y="92257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E079A7-F4E8-DF4C-9F74-0B09FDB7B250}">
      <dsp:nvSpPr>
        <dsp:cNvPr id="0" name=""/>
        <dsp:cNvSpPr/>
      </dsp:nvSpPr>
      <dsp:spPr>
        <a:xfrm>
          <a:off x="828577" y="1680401"/>
          <a:ext cx="2828085" cy="37386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</a:rPr>
            <a:t>Condições de vida</a:t>
          </a:r>
        </a:p>
      </dsp:txBody>
      <dsp:txXfrm>
        <a:off x="839527" y="1691351"/>
        <a:ext cx="2806185" cy="351960"/>
      </dsp:txXfrm>
    </dsp:sp>
    <dsp:sp modelId="{3773D827-EB94-CE43-BE68-6A8FA3A5CAD8}">
      <dsp:nvSpPr>
        <dsp:cNvPr id="0" name=""/>
        <dsp:cNvSpPr/>
      </dsp:nvSpPr>
      <dsp:spPr>
        <a:xfrm>
          <a:off x="188952" y="944760"/>
          <a:ext cx="552435" cy="1443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43894"/>
              </a:lnTo>
              <a:lnTo>
                <a:pt x="552435" y="144389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718061D-F0C4-D242-8354-1B6F36BEFE14}">
      <dsp:nvSpPr>
        <dsp:cNvPr id="0" name=""/>
        <dsp:cNvSpPr/>
      </dsp:nvSpPr>
      <dsp:spPr>
        <a:xfrm>
          <a:off x="741387" y="2236242"/>
          <a:ext cx="3129108" cy="30482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</a:rPr>
            <a:t>Condições de trabalho</a:t>
          </a:r>
        </a:p>
      </dsp:txBody>
      <dsp:txXfrm>
        <a:off x="750315" y="2245170"/>
        <a:ext cx="3111252" cy="286971"/>
      </dsp:txXfrm>
    </dsp:sp>
    <dsp:sp modelId="{F83FD04C-B7D9-3747-A2EE-0875241B7953}">
      <dsp:nvSpPr>
        <dsp:cNvPr id="0" name=""/>
        <dsp:cNvSpPr/>
      </dsp:nvSpPr>
      <dsp:spPr>
        <a:xfrm>
          <a:off x="188952" y="944760"/>
          <a:ext cx="527145" cy="19238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23852"/>
              </a:lnTo>
              <a:lnTo>
                <a:pt x="527145" y="1923852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B0DFAF-D965-2048-990F-94260722CB31}">
      <dsp:nvSpPr>
        <dsp:cNvPr id="0" name=""/>
        <dsp:cNvSpPr/>
      </dsp:nvSpPr>
      <dsp:spPr>
        <a:xfrm>
          <a:off x="716098" y="2694385"/>
          <a:ext cx="3457477" cy="3484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</a:rPr>
            <a:t>Organização coletiva</a:t>
          </a:r>
        </a:p>
      </dsp:txBody>
      <dsp:txXfrm>
        <a:off x="726304" y="2704591"/>
        <a:ext cx="3437065" cy="328044"/>
      </dsp:txXfrm>
    </dsp:sp>
    <dsp:sp modelId="{97FC5AFA-F10F-C44E-BC8F-D8B920390403}">
      <dsp:nvSpPr>
        <dsp:cNvPr id="0" name=""/>
        <dsp:cNvSpPr/>
      </dsp:nvSpPr>
      <dsp:spPr>
        <a:xfrm>
          <a:off x="188952" y="944760"/>
          <a:ext cx="636768" cy="25942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94263"/>
              </a:lnTo>
              <a:lnTo>
                <a:pt x="636768" y="2594263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84840B2-27B7-4240-BFC2-551184D94CC6}">
      <dsp:nvSpPr>
        <dsp:cNvPr id="0" name=""/>
        <dsp:cNvSpPr/>
      </dsp:nvSpPr>
      <dsp:spPr>
        <a:xfrm>
          <a:off x="825720" y="3215420"/>
          <a:ext cx="3567326" cy="6472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</a:rPr>
            <a:t>Regulação do trabalho por plataformas digitais</a:t>
          </a:r>
        </a:p>
      </dsp:txBody>
      <dsp:txXfrm>
        <a:off x="844676" y="3234376"/>
        <a:ext cx="3529414" cy="609296"/>
      </dsp:txXfrm>
    </dsp:sp>
    <dsp:sp modelId="{D546312B-55F7-684F-BA2B-06D229EBAF9E}">
      <dsp:nvSpPr>
        <dsp:cNvPr id="0" name=""/>
        <dsp:cNvSpPr/>
      </dsp:nvSpPr>
      <dsp:spPr>
        <a:xfrm>
          <a:off x="188952" y="944760"/>
          <a:ext cx="455676" cy="33206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20671"/>
              </a:lnTo>
              <a:lnTo>
                <a:pt x="455676" y="3320671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C2EEBB-03FE-7A46-96A8-C520DB1476D3}">
      <dsp:nvSpPr>
        <dsp:cNvPr id="0" name=""/>
        <dsp:cNvSpPr/>
      </dsp:nvSpPr>
      <dsp:spPr>
        <a:xfrm>
          <a:off x="644628" y="4053149"/>
          <a:ext cx="3748720" cy="42456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</a:rPr>
            <a:t>Situações de conflito e discriminação</a:t>
          </a:r>
        </a:p>
      </dsp:txBody>
      <dsp:txXfrm>
        <a:off x="657063" y="4065584"/>
        <a:ext cx="3723850" cy="399696"/>
      </dsp:txXfrm>
    </dsp:sp>
    <dsp:sp modelId="{54831C54-E187-6947-9FDE-298F7AAAE6B3}">
      <dsp:nvSpPr>
        <dsp:cNvPr id="0" name=""/>
        <dsp:cNvSpPr/>
      </dsp:nvSpPr>
      <dsp:spPr>
        <a:xfrm>
          <a:off x="188952" y="944760"/>
          <a:ext cx="203599" cy="39916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91664"/>
              </a:lnTo>
              <a:lnTo>
                <a:pt x="203599" y="3991664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7E60C8-29BB-9144-A34B-F528A91FA94C}">
      <dsp:nvSpPr>
        <dsp:cNvPr id="0" name=""/>
        <dsp:cNvSpPr/>
      </dsp:nvSpPr>
      <dsp:spPr>
        <a:xfrm>
          <a:off x="392551" y="4716872"/>
          <a:ext cx="3661318" cy="43910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>
              <a:solidFill>
                <a:schemeClr val="tx1"/>
              </a:solidFill>
            </a:rPr>
            <a:t>Salário por peça</a:t>
          </a:r>
        </a:p>
      </dsp:txBody>
      <dsp:txXfrm>
        <a:off x="405412" y="4729733"/>
        <a:ext cx="3635596" cy="4133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608A70-3038-FF4A-85B2-B29E8FD71A8A}">
      <dsp:nvSpPr>
        <dsp:cNvPr id="0" name=""/>
        <dsp:cNvSpPr/>
      </dsp:nvSpPr>
      <dsp:spPr>
        <a:xfrm>
          <a:off x="0" y="255"/>
          <a:ext cx="3007245" cy="616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Autoimposição de longa jornada de trabalho</a:t>
          </a:r>
        </a:p>
      </dsp:txBody>
      <dsp:txXfrm>
        <a:off x="30089" y="30344"/>
        <a:ext cx="2947067" cy="556197"/>
      </dsp:txXfrm>
    </dsp:sp>
    <dsp:sp modelId="{4AEB6B35-6B12-2244-B64A-8C0667C107FA}">
      <dsp:nvSpPr>
        <dsp:cNvPr id="0" name=""/>
        <dsp:cNvSpPr/>
      </dsp:nvSpPr>
      <dsp:spPr>
        <a:xfrm>
          <a:off x="0" y="630679"/>
          <a:ext cx="3007245" cy="616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Sentimento de competição</a:t>
          </a:r>
        </a:p>
      </dsp:txBody>
      <dsp:txXfrm>
        <a:off x="30089" y="660768"/>
        <a:ext cx="2947067" cy="556197"/>
      </dsp:txXfrm>
    </dsp:sp>
    <dsp:sp modelId="{87B99921-A6C7-4645-A770-B6159F2D4484}">
      <dsp:nvSpPr>
        <dsp:cNvPr id="0" name=""/>
        <dsp:cNvSpPr/>
      </dsp:nvSpPr>
      <dsp:spPr>
        <a:xfrm>
          <a:off x="0" y="1261103"/>
          <a:ext cx="3007245" cy="616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Sentimento de vigilância e controle sobre o trabalho</a:t>
          </a:r>
        </a:p>
      </dsp:txBody>
      <dsp:txXfrm>
        <a:off x="30089" y="1291192"/>
        <a:ext cx="2947067" cy="556197"/>
      </dsp:txXfrm>
    </dsp:sp>
    <dsp:sp modelId="{73416BDC-8E4D-F645-A1DE-FC9F3AC7A98F}">
      <dsp:nvSpPr>
        <dsp:cNvPr id="0" name=""/>
        <dsp:cNvSpPr/>
      </dsp:nvSpPr>
      <dsp:spPr>
        <a:xfrm>
          <a:off x="0" y="1891526"/>
          <a:ext cx="3007245" cy="616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Sentimento de liberdade, independência e autocontrole</a:t>
          </a:r>
        </a:p>
      </dsp:txBody>
      <dsp:txXfrm>
        <a:off x="30089" y="1921615"/>
        <a:ext cx="2947067" cy="556197"/>
      </dsp:txXfrm>
    </dsp:sp>
    <dsp:sp modelId="{80CAF446-D082-2F49-9E8F-3FFCDE7D25F9}">
      <dsp:nvSpPr>
        <dsp:cNvPr id="0" name=""/>
        <dsp:cNvSpPr/>
      </dsp:nvSpPr>
      <dsp:spPr>
        <a:xfrm>
          <a:off x="0" y="2521950"/>
          <a:ext cx="3007245" cy="616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Deduções salariais</a:t>
          </a:r>
        </a:p>
      </dsp:txBody>
      <dsp:txXfrm>
        <a:off x="30089" y="2552039"/>
        <a:ext cx="2947067" cy="556197"/>
      </dsp:txXfrm>
    </dsp:sp>
    <dsp:sp modelId="{3B135970-8D26-704C-A6BD-2F501604D0FD}">
      <dsp:nvSpPr>
        <dsp:cNvPr id="0" name=""/>
        <dsp:cNvSpPr/>
      </dsp:nvSpPr>
      <dsp:spPr>
        <a:xfrm>
          <a:off x="0" y="3152373"/>
          <a:ext cx="3007245" cy="61637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/>
            <a:t>Subcontratação</a:t>
          </a:r>
        </a:p>
      </dsp:txBody>
      <dsp:txXfrm>
        <a:off x="30089" y="3182462"/>
        <a:ext cx="2947067" cy="55619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EB10CA-1F6D-DD4E-A588-1E979691CEF6}">
      <dsp:nvSpPr>
        <dsp:cNvPr id="0" name=""/>
        <dsp:cNvSpPr/>
      </dsp:nvSpPr>
      <dsp:spPr>
        <a:xfrm>
          <a:off x="0" y="21730"/>
          <a:ext cx="2565589" cy="4279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Estado de origem: Goiás</a:t>
          </a:r>
        </a:p>
      </dsp:txBody>
      <dsp:txXfrm>
        <a:off x="20889" y="42619"/>
        <a:ext cx="2523811" cy="386137"/>
      </dsp:txXfrm>
    </dsp:sp>
    <dsp:sp modelId="{27F2C198-ABB0-C248-93AF-03BD37679077}">
      <dsp:nvSpPr>
        <dsp:cNvPr id="0" name=""/>
        <dsp:cNvSpPr/>
      </dsp:nvSpPr>
      <dsp:spPr>
        <a:xfrm>
          <a:off x="0" y="489237"/>
          <a:ext cx="2565589" cy="316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Educação: ensino médio e superior</a:t>
          </a:r>
          <a:endParaRPr lang="pt-BR" sz="900" kern="1200" dirty="0"/>
        </a:p>
      </dsp:txBody>
      <dsp:txXfrm>
        <a:off x="15441" y="504678"/>
        <a:ext cx="2534707" cy="285422"/>
      </dsp:txXfrm>
    </dsp:sp>
    <dsp:sp modelId="{305FFE0F-7E8D-DA4B-AEBA-BAEFBA95E701}">
      <dsp:nvSpPr>
        <dsp:cNvPr id="0" name=""/>
        <dsp:cNvSpPr/>
      </dsp:nvSpPr>
      <dsp:spPr>
        <a:xfrm>
          <a:off x="0" y="866021"/>
          <a:ext cx="2565589" cy="393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Sonho de "ganhar a vida" no exterior</a:t>
          </a:r>
        </a:p>
      </dsp:txBody>
      <dsp:txXfrm>
        <a:off x="19191" y="885212"/>
        <a:ext cx="2527207" cy="35473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6569C0-09C9-7A46-B46A-8369DFAEDD53}">
      <dsp:nvSpPr>
        <dsp:cNvPr id="0" name=""/>
        <dsp:cNvSpPr/>
      </dsp:nvSpPr>
      <dsp:spPr>
        <a:xfrm>
          <a:off x="0" y="147"/>
          <a:ext cx="2138668" cy="4692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Condições de moradia péssimas</a:t>
          </a:r>
        </a:p>
      </dsp:txBody>
      <dsp:txXfrm>
        <a:off x="22908" y="23055"/>
        <a:ext cx="2092852" cy="423462"/>
      </dsp:txXfrm>
    </dsp:sp>
    <dsp:sp modelId="{CCF1ED62-A166-194B-926D-357BA4A3F043}">
      <dsp:nvSpPr>
        <dsp:cNvPr id="0" name=""/>
        <dsp:cNvSpPr/>
      </dsp:nvSpPr>
      <dsp:spPr>
        <a:xfrm>
          <a:off x="0" y="483643"/>
          <a:ext cx="2138668" cy="4692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Problemas com adaptação à cultura britânica</a:t>
          </a:r>
        </a:p>
      </dsp:txBody>
      <dsp:txXfrm>
        <a:off x="22908" y="506551"/>
        <a:ext cx="2092852" cy="423462"/>
      </dsp:txXfrm>
    </dsp:sp>
    <dsp:sp modelId="{2EA7BE81-56A7-2741-8B86-038B085D5A7B}">
      <dsp:nvSpPr>
        <dsp:cNvPr id="0" name=""/>
        <dsp:cNvSpPr/>
      </dsp:nvSpPr>
      <dsp:spPr>
        <a:xfrm>
          <a:off x="0" y="967138"/>
          <a:ext cx="2138668" cy="4692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Status de imigrante piora as condições de vida</a:t>
          </a:r>
        </a:p>
      </dsp:txBody>
      <dsp:txXfrm>
        <a:off x="22908" y="990046"/>
        <a:ext cx="2092852" cy="42346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66BA557-45F4-2648-AB0F-2FEB3BF43D6A}">
      <dsp:nvSpPr>
        <dsp:cNvPr id="0" name=""/>
        <dsp:cNvSpPr/>
      </dsp:nvSpPr>
      <dsp:spPr>
        <a:xfrm>
          <a:off x="0" y="2460"/>
          <a:ext cx="2011405" cy="4333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Condição de ilegalidade</a:t>
          </a:r>
        </a:p>
      </dsp:txBody>
      <dsp:txXfrm>
        <a:off x="21155" y="23615"/>
        <a:ext cx="1969095" cy="391054"/>
      </dsp:txXfrm>
    </dsp:sp>
    <dsp:sp modelId="{7E3930FA-F471-C54C-A0C3-970A29696575}">
      <dsp:nvSpPr>
        <dsp:cNvPr id="0" name=""/>
        <dsp:cNvSpPr/>
      </dsp:nvSpPr>
      <dsp:spPr>
        <a:xfrm>
          <a:off x="0" y="470385"/>
          <a:ext cx="2011405" cy="476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Sentimento de que está difícil a vida no delivery</a:t>
          </a:r>
        </a:p>
      </dsp:txBody>
      <dsp:txXfrm>
        <a:off x="23271" y="493656"/>
        <a:ext cx="1964863" cy="430159"/>
      </dsp:txXfrm>
    </dsp:sp>
    <dsp:sp modelId="{2B982FC6-1DAE-7048-80E8-77A16CA26074}">
      <dsp:nvSpPr>
        <dsp:cNvPr id="0" name=""/>
        <dsp:cNvSpPr/>
      </dsp:nvSpPr>
      <dsp:spPr>
        <a:xfrm>
          <a:off x="0" y="981646"/>
          <a:ext cx="2011405" cy="47670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Relatos de abusos por parte de outros brasileiros</a:t>
          </a:r>
        </a:p>
      </dsp:txBody>
      <dsp:txXfrm>
        <a:off x="23271" y="1004917"/>
        <a:ext cx="1964863" cy="43015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6F1A09-FFD1-224E-8BE5-85EC40F77CFF}">
      <dsp:nvSpPr>
        <dsp:cNvPr id="0" name=""/>
        <dsp:cNvSpPr/>
      </dsp:nvSpPr>
      <dsp:spPr>
        <a:xfrm>
          <a:off x="0" y="17653"/>
          <a:ext cx="1994727" cy="486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Autoimposição de longas horas de trabalho</a:t>
          </a:r>
        </a:p>
      </dsp:txBody>
      <dsp:txXfrm>
        <a:off x="23760" y="41413"/>
        <a:ext cx="1947207" cy="439200"/>
      </dsp:txXfrm>
    </dsp:sp>
    <dsp:sp modelId="{1D9A81DA-7749-7241-9282-18213645F4C4}">
      <dsp:nvSpPr>
        <dsp:cNvPr id="0" name=""/>
        <dsp:cNvSpPr/>
      </dsp:nvSpPr>
      <dsp:spPr>
        <a:xfrm>
          <a:off x="0" y="579253"/>
          <a:ext cx="1994727" cy="486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Autoimposição de trabalho intenso</a:t>
          </a:r>
        </a:p>
      </dsp:txBody>
      <dsp:txXfrm>
        <a:off x="23760" y="603013"/>
        <a:ext cx="1947207" cy="439200"/>
      </dsp:txXfrm>
    </dsp:sp>
    <dsp:sp modelId="{5772311A-3452-8543-9C7E-6D4FD53D882C}">
      <dsp:nvSpPr>
        <dsp:cNvPr id="0" name=""/>
        <dsp:cNvSpPr/>
      </dsp:nvSpPr>
      <dsp:spPr>
        <a:xfrm>
          <a:off x="0" y="1140853"/>
          <a:ext cx="1994727" cy="486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Sentimentos de competição</a:t>
          </a:r>
        </a:p>
      </dsp:txBody>
      <dsp:txXfrm>
        <a:off x="23760" y="1164613"/>
        <a:ext cx="1947207" cy="4392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10C62B-79FF-4D48-9E27-DF6FC1B3F6C6}">
      <dsp:nvSpPr>
        <dsp:cNvPr id="0" name=""/>
        <dsp:cNvSpPr/>
      </dsp:nvSpPr>
      <dsp:spPr>
        <a:xfrm>
          <a:off x="0" y="384"/>
          <a:ext cx="3251477" cy="287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Liderados por brasileiros</a:t>
          </a:r>
        </a:p>
      </dsp:txBody>
      <dsp:txXfrm>
        <a:off x="14046" y="14430"/>
        <a:ext cx="3223385" cy="259638"/>
      </dsp:txXfrm>
    </dsp:sp>
    <dsp:sp modelId="{3A4F18B9-C515-EF4C-A7AB-28096AABF754}">
      <dsp:nvSpPr>
        <dsp:cNvPr id="0" name=""/>
        <dsp:cNvSpPr/>
      </dsp:nvSpPr>
      <dsp:spPr>
        <a:xfrm>
          <a:off x="0" y="302360"/>
          <a:ext cx="3251477" cy="287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Desconfiança com os sindicatos</a:t>
          </a:r>
        </a:p>
      </dsp:txBody>
      <dsp:txXfrm>
        <a:off x="14046" y="316406"/>
        <a:ext cx="3223385" cy="259638"/>
      </dsp:txXfrm>
    </dsp:sp>
    <dsp:sp modelId="{2813A10F-DD3A-F546-A473-D5BD555F2D62}">
      <dsp:nvSpPr>
        <dsp:cNvPr id="0" name=""/>
        <dsp:cNvSpPr/>
      </dsp:nvSpPr>
      <dsp:spPr>
        <a:xfrm>
          <a:off x="0" y="604336"/>
          <a:ext cx="3251477" cy="287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IWGB</a:t>
          </a:r>
        </a:p>
      </dsp:txBody>
      <dsp:txXfrm>
        <a:off x="14046" y="618382"/>
        <a:ext cx="3223385" cy="259638"/>
      </dsp:txXfrm>
    </dsp:sp>
    <dsp:sp modelId="{3D730E4B-B615-0A48-B0B3-D2567879D5D6}">
      <dsp:nvSpPr>
        <dsp:cNvPr id="0" name=""/>
        <dsp:cNvSpPr/>
      </dsp:nvSpPr>
      <dsp:spPr>
        <a:xfrm>
          <a:off x="0" y="906311"/>
          <a:ext cx="3251477" cy="28773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dirty="0"/>
            <a:t>Dificuldade de organização coletiva</a:t>
          </a:r>
        </a:p>
      </dsp:txBody>
      <dsp:txXfrm>
        <a:off x="14046" y="920357"/>
        <a:ext cx="3223385" cy="25963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A3D54-261A-074E-9D1B-BA372C299FCF}">
      <dsp:nvSpPr>
        <dsp:cNvPr id="0" name=""/>
        <dsp:cNvSpPr/>
      </dsp:nvSpPr>
      <dsp:spPr>
        <a:xfrm>
          <a:off x="0" y="3250"/>
          <a:ext cx="2954644" cy="3118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Não há propostas</a:t>
          </a:r>
        </a:p>
      </dsp:txBody>
      <dsp:txXfrm>
        <a:off x="15221" y="18471"/>
        <a:ext cx="2924202" cy="281363"/>
      </dsp:txXfrm>
    </dsp:sp>
    <dsp:sp modelId="{64D4023D-3C50-6543-A351-75A2DEA39D76}">
      <dsp:nvSpPr>
        <dsp:cNvPr id="0" name=""/>
        <dsp:cNvSpPr/>
      </dsp:nvSpPr>
      <dsp:spPr>
        <a:xfrm>
          <a:off x="0" y="352495"/>
          <a:ext cx="2954644" cy="3118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Reivindicação: aumento das taxas</a:t>
          </a:r>
        </a:p>
      </dsp:txBody>
      <dsp:txXfrm>
        <a:off x="15221" y="367716"/>
        <a:ext cx="2924202" cy="281363"/>
      </dsp:txXfrm>
    </dsp:sp>
    <dsp:sp modelId="{11242E23-20EC-6C4D-BAA8-B652CE03DF2E}">
      <dsp:nvSpPr>
        <dsp:cNvPr id="0" name=""/>
        <dsp:cNvSpPr/>
      </dsp:nvSpPr>
      <dsp:spPr>
        <a:xfrm>
          <a:off x="0" y="701741"/>
          <a:ext cx="2954644" cy="3118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300" kern="1200" dirty="0"/>
            <a:t>Não há penalidade por rejeitar entrega</a:t>
          </a:r>
        </a:p>
      </dsp:txBody>
      <dsp:txXfrm>
        <a:off x="15221" y="716962"/>
        <a:ext cx="2924202" cy="28136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A3D54-261A-074E-9D1B-BA372C299FCF}">
      <dsp:nvSpPr>
        <dsp:cNvPr id="0" name=""/>
        <dsp:cNvSpPr/>
      </dsp:nvSpPr>
      <dsp:spPr>
        <a:xfrm>
          <a:off x="0" y="96963"/>
          <a:ext cx="1592495" cy="2158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kern="1200" dirty="0"/>
            <a:t>Abuso por parte dos clientes</a:t>
          </a:r>
        </a:p>
      </dsp:txBody>
      <dsp:txXfrm>
        <a:off x="10538" y="107501"/>
        <a:ext cx="1571419" cy="194789"/>
      </dsp:txXfrm>
    </dsp:sp>
    <dsp:sp modelId="{64D4023D-3C50-6543-A351-75A2DEA39D76}">
      <dsp:nvSpPr>
        <dsp:cNvPr id="0" name=""/>
        <dsp:cNvSpPr/>
      </dsp:nvSpPr>
      <dsp:spPr>
        <a:xfrm>
          <a:off x="0" y="338748"/>
          <a:ext cx="1592495" cy="21586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900" kern="1200" dirty="0"/>
            <a:t>Preconceito de classe e racismo</a:t>
          </a:r>
        </a:p>
      </dsp:txBody>
      <dsp:txXfrm>
        <a:off x="10538" y="349286"/>
        <a:ext cx="1571419" cy="1947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D4ABC-9186-C843-9197-E41798666F99}" type="datetimeFigureOut">
              <a:rPr lang="pt-BR" smtClean="0"/>
              <a:t>24/11/2024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EE8E2F-FCEE-8E42-BF12-5D1D3522235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4230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F917C-0EF0-8E4C-A0EA-11F4F7B4E509}" type="datetime1">
              <a:rPr lang="pt-BR" smtClean="0"/>
              <a:t>24/11/2024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926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EBE58-D798-994D-BE23-D5D88243B4A5}" type="datetime1">
              <a:rPr lang="pt-BR" smtClean="0"/>
              <a:t>24/11/2024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903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3D412-1346-084F-96E7-570D67560D10}" type="datetime1">
              <a:rPr lang="pt-BR" smtClean="0"/>
              <a:t>24/11/2024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2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D91727-A9CD-8646-86C8-8CB2C1BF2D48}" type="datetime1">
              <a:rPr lang="pt-BR" smtClean="0"/>
              <a:t>24/11/2024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77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68146-C325-4B49-9AE0-812CD2CC3A89}" type="datetime1">
              <a:rPr lang="pt-BR" smtClean="0"/>
              <a:t>24/11/2024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55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0C91D-EBE0-B446-BC06-BF98BA40C318}" type="datetime1">
              <a:rPr lang="pt-BR" smtClean="0"/>
              <a:t>24/11/2024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775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E3089-FB57-234F-8BC5-9B0CF6E039AD}" type="datetime1">
              <a:rPr lang="pt-BR" smtClean="0"/>
              <a:t>24/11/2024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98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AD16F-4A33-4147-911D-1301D6F1B967}" type="datetime1">
              <a:rPr lang="pt-BR" smtClean="0"/>
              <a:t>24/11/2024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787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5DA16-9AE6-8941-B76E-57D0C441BA21}" type="datetime1">
              <a:rPr lang="pt-BR" smtClean="0"/>
              <a:t>24/11/2024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393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F4C06-7BAA-0E42-964D-B87D085170B8}" type="datetime1">
              <a:rPr lang="pt-BR" smtClean="0"/>
              <a:t>24/11/2024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0577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CE8D8-8CA5-1640-A6EA-507C83E12372}" type="datetime1">
              <a:rPr lang="pt-BR" smtClean="0"/>
              <a:t>24/11/2024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11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431D9EE-F014-DF47-87DA-E94D7EB208D5}" type="datetime1">
              <a:rPr lang="pt-BR" smtClean="0"/>
              <a:t>24/11/2024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339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diagramLayout" Target="../diagrams/layout5.xml"/><Relationship Id="rId18" Type="http://schemas.openxmlformats.org/officeDocument/2006/relationships/diagramLayout" Target="../diagrams/layout6.xml"/><Relationship Id="rId26" Type="http://schemas.microsoft.com/office/2007/relationships/diagramDrawing" Target="../diagrams/drawing7.xml"/><Relationship Id="rId3" Type="http://schemas.openxmlformats.org/officeDocument/2006/relationships/diagramLayout" Target="../diagrams/layout3.xml"/><Relationship Id="rId21" Type="http://schemas.microsoft.com/office/2007/relationships/diagramDrawing" Target="../diagrams/drawing6.xml"/><Relationship Id="rId34" Type="http://schemas.openxmlformats.org/officeDocument/2006/relationships/diagramQuickStyle" Target="../diagrams/quickStyle9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17" Type="http://schemas.openxmlformats.org/officeDocument/2006/relationships/diagramData" Target="../diagrams/data6.xml"/><Relationship Id="rId25" Type="http://schemas.openxmlformats.org/officeDocument/2006/relationships/diagramColors" Target="../diagrams/colors7.xml"/><Relationship Id="rId33" Type="http://schemas.openxmlformats.org/officeDocument/2006/relationships/diagramLayout" Target="../diagrams/layout9.xml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20" Type="http://schemas.openxmlformats.org/officeDocument/2006/relationships/diagramColors" Target="../diagrams/colors6.xml"/><Relationship Id="rId29" Type="http://schemas.openxmlformats.org/officeDocument/2006/relationships/diagramQuickStyle" Target="../diagrams/quickStyle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24" Type="http://schemas.openxmlformats.org/officeDocument/2006/relationships/diagramQuickStyle" Target="../diagrams/quickStyle7.xml"/><Relationship Id="rId32" Type="http://schemas.openxmlformats.org/officeDocument/2006/relationships/diagramData" Target="../diagrams/data9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23" Type="http://schemas.openxmlformats.org/officeDocument/2006/relationships/diagramLayout" Target="../diagrams/layout7.xml"/><Relationship Id="rId28" Type="http://schemas.openxmlformats.org/officeDocument/2006/relationships/diagramLayout" Target="../diagrams/layout8.xml"/><Relationship Id="rId36" Type="http://schemas.microsoft.com/office/2007/relationships/diagramDrawing" Target="../diagrams/drawing9.xml"/><Relationship Id="rId10" Type="http://schemas.openxmlformats.org/officeDocument/2006/relationships/diagramColors" Target="../diagrams/colors4.xml"/><Relationship Id="rId19" Type="http://schemas.openxmlformats.org/officeDocument/2006/relationships/diagramQuickStyle" Target="../diagrams/quickStyle6.xml"/><Relationship Id="rId31" Type="http://schemas.microsoft.com/office/2007/relationships/diagramDrawing" Target="../diagrams/drawing8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Relationship Id="rId22" Type="http://schemas.openxmlformats.org/officeDocument/2006/relationships/diagramData" Target="../diagrams/data7.xml"/><Relationship Id="rId27" Type="http://schemas.openxmlformats.org/officeDocument/2006/relationships/diagramData" Target="../diagrams/data8.xml"/><Relationship Id="rId30" Type="http://schemas.openxmlformats.org/officeDocument/2006/relationships/diagramColors" Target="../diagrams/colors8.xml"/><Relationship Id="rId35" Type="http://schemas.openxmlformats.org/officeDocument/2006/relationships/diagramColors" Target="../diagrams/colors9.xml"/><Relationship Id="rId8" Type="http://schemas.openxmlformats.org/officeDocument/2006/relationships/diagramLayout" Target="../diagrams/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mailto:laura.gontijo@yahoo.com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1CA8FF-AE14-B05C-3619-524D460370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8" y="1527107"/>
            <a:ext cx="7315200" cy="1778981"/>
          </a:xfrm>
        </p:spPr>
        <p:txBody>
          <a:bodyPr>
            <a:noAutofit/>
          </a:bodyPr>
          <a:lstStyle/>
          <a:p>
            <a:r>
              <a:rPr lang="pt-BR" sz="3500" dirty="0"/>
              <a:t>Trabalho por plataformas digitais e teoria do valor: uma análise a partir das condições de vida de entregadores de comida em Londres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4BF6160-4042-E415-C603-14C7FA009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3492686"/>
            <a:ext cx="7315200" cy="789028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pt-BR" sz="1800" dirty="0">
                <a:solidFill>
                  <a:schemeClr val="bg1"/>
                </a:solidFill>
              </a:rPr>
              <a:t>Laura Valle Gontijo </a:t>
            </a:r>
          </a:p>
          <a:p>
            <a:pPr>
              <a:lnSpc>
                <a:spcPct val="100000"/>
              </a:lnSpc>
            </a:pPr>
            <a:r>
              <a:rPr lang="pt-BR" sz="1800" dirty="0">
                <a:solidFill>
                  <a:schemeClr val="bg1"/>
                </a:solidFill>
              </a:rPr>
              <a:t>Doutoranda em Sociologia - UnB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EEEA9F5F-D3E8-12C4-EE25-BFEB2CB91065}"/>
              </a:ext>
            </a:extLst>
          </p:cNvPr>
          <p:cNvSpPr txBox="1"/>
          <p:nvPr/>
        </p:nvSpPr>
        <p:spPr>
          <a:xfrm>
            <a:off x="373953" y="4634942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dirty="0">
                <a:solidFill>
                  <a:schemeClr val="bg1"/>
                </a:solidFill>
              </a:rPr>
              <a:t>Financiamento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2BE27D6C-8CFB-7D1C-C687-CFC6168C8BC2}"/>
              </a:ext>
            </a:extLst>
          </p:cNvPr>
          <p:cNvSpPr txBox="1">
            <a:spLocks/>
          </p:cNvSpPr>
          <p:nvPr/>
        </p:nvSpPr>
        <p:spPr>
          <a:xfrm>
            <a:off x="9419728" y="4122056"/>
            <a:ext cx="2646766" cy="19594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None/>
              <a:defRPr sz="2200" kern="1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pt-BR" sz="1800" b="1" dirty="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VI  Encontro Internacional Teoria do Valor Trabalho e Ciências Sociais</a:t>
            </a:r>
          </a:p>
          <a:p>
            <a:pPr>
              <a:lnSpc>
                <a:spcPct val="100000"/>
              </a:lnSpc>
            </a:pPr>
            <a:r>
              <a:rPr lang="pt-BR" sz="1800" b="1" dirty="0">
                <a:solidFill>
                  <a:schemeClr val="tx1"/>
                </a:solidFill>
                <a:latin typeface="Corbel" panose="020B0503020204020204" pitchFamily="34" charset="0"/>
                <a:cs typeface="Times New Roman" panose="02020603050405020304" pitchFamily="18" charset="0"/>
              </a:rPr>
              <a:t>Brasília, 3 a 5 de Dezembro de 2024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2066AE07-AF0F-C55A-D2A9-624C7E7FC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9716" y="5026376"/>
            <a:ext cx="2180559" cy="105511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82D43C6-F1F2-8B68-DFD3-9E25679BAE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2201" y="4982834"/>
            <a:ext cx="1247515" cy="1169545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E4FA66B4-27AB-C010-ADB9-58E023CC9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495" y="4968320"/>
            <a:ext cx="1304706" cy="119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641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1CA8FF-AE14-B05C-3619-524D460370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8" y="1527107"/>
            <a:ext cx="7315200" cy="1778981"/>
          </a:xfrm>
        </p:spPr>
        <p:txBody>
          <a:bodyPr>
            <a:noAutofit/>
          </a:bodyPr>
          <a:lstStyle/>
          <a:p>
            <a:pPr algn="ctr"/>
            <a:r>
              <a:rPr lang="pt-BR" sz="3500" b="1" dirty="0"/>
              <a:t>Primeira parte</a:t>
            </a:r>
          </a:p>
        </p:txBody>
      </p:sp>
    </p:spTree>
    <p:extLst>
      <p:ext uri="{BB962C8B-B14F-4D97-AF65-F5344CB8AC3E}">
        <p14:creationId xmlns:p14="http://schemas.microsoft.com/office/powerpoint/2010/main" val="4270742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C76FC-3630-DABB-0AA4-6A0445193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Contexto</a:t>
            </a:r>
            <a:endParaRPr lang="pt-BR" sz="4000" dirty="0">
              <a:latin typeface="Corbel" panose="020B0503020204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372DAD-131C-D8EF-2313-EB2F9456D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O trabalho por plataformas digitais 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tem sido interpretado de </a:t>
            </a:r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distintas maneiras 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pela literatura especializada:</a:t>
            </a:r>
          </a:p>
          <a:p>
            <a:pPr marL="457200" indent="-457200">
              <a:buFont typeface="+mj-lt"/>
              <a:buAutoNum type="arabicPeriod"/>
            </a:pPr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Todas as atividades realizadas nas plataformas digitais são trabalho produtivo 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e contribuem para a acumulação de capital.</a:t>
            </a:r>
          </a:p>
          <a:p>
            <a:pPr marL="457200" indent="-457200">
              <a:buFont typeface="+mj-lt"/>
              <a:buAutoNum type="arabicPeriod"/>
            </a:pPr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Dados geram </a:t>
            </a:r>
            <a:r>
              <a:rPr lang="pt-BR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</a:rPr>
              <a:t>mais-valor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, </a:t>
            </a:r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são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matéria-prima ou capital, 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tendo moldado uma </a:t>
            </a:r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nova economia 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(sem relação com o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</a:rPr>
              <a:t>valor-trabalho)</a:t>
            </a:r>
            <a:endParaRPr lang="pt-BR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Verdana" panose="020B060403050404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pt-BR" b="1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Puramente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b="1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rentismo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(sua receita é advinda da renda extraída dos salários dos clientes, graças ao seu poder de monopólio)</a:t>
            </a:r>
            <a:endParaRPr lang="pt-BR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348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DC76FC-3630-DABB-0AA4-6A0445193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Trabalho produtivo </a:t>
            </a:r>
            <a:r>
              <a:rPr lang="pt-BR" sz="4000" b="1" i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versus</a:t>
            </a:r>
            <a:r>
              <a:rPr lang="pt-BR" sz="40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 improdutivo</a:t>
            </a:r>
            <a:endParaRPr lang="pt-BR" sz="4000" dirty="0">
              <a:latin typeface="Corbel" panose="020B0503020204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8372DAD-131C-D8EF-2313-EB2F9456D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Todas as atividades realizadas nas plataformas digitais são trabalho produtivo 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e contribuem para a acumulação de capital.</a:t>
            </a:r>
          </a:p>
          <a:p>
            <a:pPr marL="0" indent="0">
              <a:buNone/>
            </a:pPr>
            <a:endParaRPr lang="pt-BR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066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B6BE1-C4A7-48C5-CC02-0A1D795B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Premissas básicas</a:t>
            </a:r>
            <a:endParaRPr lang="pt-BR" dirty="0">
              <a:latin typeface="Corbel" panose="020B0503020204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E8DEB-C6D7-9441-B3D5-D0AC9288A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1753" y="1004147"/>
            <a:ext cx="7315200" cy="512064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pt-BR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Capitalismo é um </a:t>
            </a:r>
            <a:r>
              <a:rPr lang="pt-BR" sz="22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sistema produtor de mercadorias</a:t>
            </a:r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Para produzir mercadorias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</a:rPr>
              <a:t>, é preciso que haja: </a:t>
            </a:r>
          </a:p>
          <a:p>
            <a:pPr marL="0" indent="0">
              <a:buNone/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</a:rPr>
              <a:t>Trabalhadores que </a:t>
            </a:r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só possuem sua força de trabalho 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</a:rPr>
              <a:t>para vender no mercado e</a:t>
            </a:r>
          </a:p>
          <a:p>
            <a:pPr marL="0" indent="0">
              <a:buNone/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</a:rPr>
              <a:t>Capitalistas que </a:t>
            </a:r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compram força de trabalho e meios de produção 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</a:rPr>
              <a:t>no mercado. </a:t>
            </a:r>
          </a:p>
          <a:p>
            <a:pPr marL="0" indent="0">
              <a:buNone/>
            </a:pP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77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B6BE1-C4A7-48C5-CC02-0A1D795B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Premissas básicas</a:t>
            </a:r>
            <a:endParaRPr lang="pt-BR" dirty="0">
              <a:latin typeface="Corbel" panose="020B0503020204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E8DEB-C6D7-9441-B3D5-D0AC9288A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1753" y="1004147"/>
            <a:ext cx="7315200" cy="5120640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pt-BR" sz="2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Nem todo trabalho assalariado é trabalho produtivo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</a:rPr>
              <a:t>São 3 os estágios do movimento do capital :  </a:t>
            </a:r>
          </a:p>
          <a:p>
            <a:pPr marL="0" indent="0">
              <a:buNone/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</a:rPr>
              <a:t>1º - </a:t>
            </a:r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</a:rPr>
              <a:t>transformação do capital monetário em produtivo (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</a:rPr>
              <a:t>opera-se o consumo produtivo das mercadorias)</a:t>
            </a:r>
          </a:p>
          <a:p>
            <a:pPr marL="0" indent="0">
              <a:buNone/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</a:rPr>
              <a:t>2º - como resultado do processo de produção, o capital adiantado cristaliza-se numa determinada massa de mercadorias e assume a forma de </a:t>
            </a:r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</a:rPr>
              <a:t>capital mercantil </a:t>
            </a:r>
          </a:p>
          <a:p>
            <a:pPr marL="0" indent="0">
              <a:buNone/>
            </a:pPr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</a:rPr>
              <a:t>O valor dessas mercadorias é superior ao valor inicial do capital, pois nele está contida a mais-valia.</a:t>
            </a:r>
          </a:p>
          <a:p>
            <a:pPr marL="0" indent="0">
              <a:buNone/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</a:rPr>
              <a:t>As mercadorias produzidas devem ser realizadas e em troca delas, o capitalista recebe determinada soma de dinheiro (ato da circulação).</a:t>
            </a:r>
          </a:p>
          <a:p>
            <a:pPr marL="0" indent="0">
              <a:buNone/>
            </a:pP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</a:rPr>
              <a:t>3º - </a:t>
            </a:r>
            <a:r>
              <a:rPr lang="pt-BR" sz="2200" b="1" dirty="0">
                <a:solidFill>
                  <a:schemeClr val="tx1"/>
                </a:solidFill>
                <a:latin typeface="Times New Roman" panose="02020603050405020304" pitchFamily="18" charset="0"/>
              </a:rPr>
              <a:t>transformação do capital mercantil em monetário 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</a:rPr>
              <a:t>(dinheiro ganho com a venda da mercadorias é reconvertido em </a:t>
            </a:r>
            <a:r>
              <a:rPr lang="pt-BR" sz="22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F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</a:rPr>
              <a:t> e </a:t>
            </a:r>
            <a:r>
              <a:rPr lang="pt-BR" sz="2200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Mp</a:t>
            </a:r>
            <a:r>
              <a:rPr lang="pt-BR" sz="2200" dirty="0">
                <a:solidFill>
                  <a:schemeClr val="tx1"/>
                </a:solidFill>
                <a:latin typeface="Times New Roman" panose="02020603050405020304" pitchFamily="18" charset="0"/>
              </a:rPr>
              <a:t> para que continue a produção)</a:t>
            </a:r>
          </a:p>
        </p:txBody>
      </p:sp>
    </p:spTree>
    <p:extLst>
      <p:ext uri="{BB962C8B-B14F-4D97-AF65-F5344CB8AC3E}">
        <p14:creationId xmlns:p14="http://schemas.microsoft.com/office/powerpoint/2010/main" val="106582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B6BE1-C4A7-48C5-CC02-0A1D795B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Premissas básicas</a:t>
            </a:r>
            <a:endParaRPr lang="pt-BR" dirty="0">
              <a:latin typeface="Corbel" panose="020B0503020204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E8DEB-C6D7-9441-B3D5-D0AC9288A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1753" y="1004147"/>
            <a:ext cx="7315200" cy="5120640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pt-BR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Destes três estádios, </a:t>
            </a:r>
            <a:r>
              <a:rPr lang="pt-BR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 primeiro e o terceiro 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decorrem na </a:t>
            </a:r>
            <a:r>
              <a:rPr lang="pt-BR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esfera da circulação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e o segundo na esfera da produção.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Sem a esfera de circulação, 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não se poderia conceber a reprodução capitalista, isto é, a </a:t>
            </a:r>
            <a:r>
              <a:rPr lang="pt-BR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permanente renovação do processo de produção.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pt-BR" sz="20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Trabalho produtivo 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é aquele que é consumido n</a:t>
            </a:r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segundo estágio, o da produção.</a:t>
            </a:r>
          </a:p>
          <a:p>
            <a:pPr marL="0" indent="0">
              <a:buNone/>
            </a:pPr>
            <a:r>
              <a:rPr lang="pt-BR" sz="20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 entanto...</a:t>
            </a:r>
          </a:p>
          <a:p>
            <a:pPr marL="457200" indent="-457200">
              <a:buFont typeface="+mj-lt"/>
              <a:buAutoNum type="arabicPeriod" startAt="3"/>
            </a:pPr>
            <a:endParaRPr lang="pt-BR" sz="2200" dirty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7615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B6BE1-C4A7-48C5-CC02-0A1D795B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Transporte e comunicações</a:t>
            </a:r>
            <a:endParaRPr lang="pt-BR" dirty="0">
              <a:latin typeface="Corbel" panose="020B0503020204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E8DEB-C6D7-9441-B3D5-D0AC9288A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5619" y="868680"/>
            <a:ext cx="7315200" cy="5120640"/>
          </a:xfrm>
        </p:spPr>
        <p:txBody>
          <a:bodyPr/>
          <a:lstStyle/>
          <a:p>
            <a:r>
              <a:rPr lang="pt-BR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Há (...) </a:t>
            </a:r>
            <a:r>
              <a:rPr lang="pt-BR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ramos industriais autônomos </a:t>
            </a:r>
            <a:r>
              <a:rPr lang="pt-BR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em que o resultado do processo de produção não é nenhum produto, nenhuma mercadoria. Entre eles, o único setor importante, do ponto de vista econômico, é o de </a:t>
            </a:r>
            <a:r>
              <a:rPr lang="pt-BR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transportes e comunicações </a:t>
            </a:r>
            <a:r>
              <a:rPr lang="pt-BR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que abrange tanto o </a:t>
            </a:r>
            <a:r>
              <a:rPr lang="pt-BR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transporte de</a:t>
            </a:r>
            <a:r>
              <a:rPr lang="pt-BR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pt-BR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mercadorias</a:t>
            </a:r>
            <a:r>
              <a:rPr lang="pt-BR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 </a:t>
            </a:r>
            <a:r>
              <a:rPr lang="pt-BR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pessoas</a:t>
            </a:r>
            <a:r>
              <a:rPr lang="pt-BR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quanto a transmissão de notícias, serviço postal, etc. (Marx, 1984b, p. 55, grifo nosso).</a:t>
            </a:r>
          </a:p>
          <a:p>
            <a:pPr marL="182880" marR="0" lvl="0" indent="-18288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F0A22E"/>
              </a:buClr>
              <a:buSzTx/>
              <a:buFont typeface="Wingdings 2" pitchFamily="18" charset="2"/>
              <a:buChar char=""/>
              <a:tabLst/>
              <a:defRPr/>
            </a:pPr>
            <a:r>
              <a:rPr kumimoji="0" lang="pt-BR" b="0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“</a:t>
            </a:r>
            <a:r>
              <a:rPr kumimoji="0" lang="pt-BR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O valor de uso das coisas só se realiza com o seu consumo </a:t>
            </a:r>
            <a:r>
              <a:rPr kumimoji="0" lang="pt-BR" b="0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e esse consumo pode tornar necessário o </a:t>
            </a:r>
            <a:r>
              <a:rPr kumimoji="0" lang="pt-BR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deslocamento</a:t>
            </a:r>
            <a:r>
              <a:rPr kumimoji="0" lang="pt-BR" b="0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 delas, o </a:t>
            </a:r>
            <a:r>
              <a:rPr kumimoji="0" lang="pt-BR" b="1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processo adicional de produção da indústria de transporte </a:t>
            </a:r>
            <a:r>
              <a:rPr kumimoji="0" lang="pt-BR" b="0" i="0" u="none" strike="noStrike" kern="1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(Marx, 1984b, p.153, grifo nosso)”. </a:t>
            </a:r>
          </a:p>
        </p:txBody>
      </p:sp>
    </p:spTree>
    <p:extLst>
      <p:ext uri="{BB962C8B-B14F-4D97-AF65-F5344CB8AC3E}">
        <p14:creationId xmlns:p14="http://schemas.microsoft.com/office/powerpoint/2010/main" val="4622588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B6BE1-C4A7-48C5-CC02-0A1D795B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latin typeface="Corbel" panose="020B0503020204020204" pitchFamily="34" charset="0"/>
              </a:rPr>
              <a:t>Valor é relação social</a:t>
            </a:r>
            <a:endParaRPr lang="pt-BR" dirty="0">
              <a:latin typeface="Corbel" panose="020B0503020204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E8DEB-C6D7-9441-B3D5-D0AC9288A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8686" y="1327036"/>
            <a:ext cx="7315200" cy="4865483"/>
          </a:xfrm>
        </p:spPr>
        <p:txBody>
          <a:bodyPr>
            <a:normAutofit/>
          </a:bodyPr>
          <a:lstStyle/>
          <a:p>
            <a:r>
              <a:rPr lang="pt-BR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</a:t>
            </a:r>
            <a:r>
              <a:rPr lang="pt-BR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 oficial alfaiate presta-me o mesmo serviço quer trabalhe para mim na alfaiataria ou em minha casa. </a:t>
            </a:r>
            <a:r>
              <a:rPr lang="pt-BR" sz="18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Mas, ao contrário, o serviço que o mesmo alfaiate empregado por um alfaiate-comerciante presta a este capitalista consiste em que trabalha 12 horas, e só percebe o pagamento de 6</a:t>
            </a:r>
            <a:r>
              <a:rPr lang="pt-BR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(Marx, 1978, p. 78). </a:t>
            </a:r>
          </a:p>
          <a:p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característica de trabalho produtivo </a:t>
            </a:r>
            <a:r>
              <a:rPr lang="pt-B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não está no conteúdo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atividade realizada, mas se ela entra no processo de valorização do capital. </a:t>
            </a:r>
          </a:p>
          <a:p>
            <a:r>
              <a:rPr lang="pt-BR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pessoa para quem se presta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serviço também é um aspecto importante a ser considerado. </a:t>
            </a:r>
          </a:p>
        </p:txBody>
      </p:sp>
    </p:spTree>
    <p:extLst>
      <p:ext uri="{BB962C8B-B14F-4D97-AF65-F5344CB8AC3E}">
        <p14:creationId xmlns:p14="http://schemas.microsoft.com/office/powerpoint/2010/main" val="901156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B6BE1-C4A7-48C5-CC02-0A1D795B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latin typeface="Corbel" panose="020B0503020204020204" pitchFamily="34" charset="0"/>
              </a:rPr>
              <a:t>Transporte e comunicações</a:t>
            </a:r>
            <a:endParaRPr lang="pt-BR" dirty="0">
              <a:latin typeface="Corbel" panose="020B0503020204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E8DEB-C6D7-9441-B3D5-D0AC9288A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5619" y="868680"/>
            <a:ext cx="7315200" cy="5120640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“Além das variações periódicas gerais do ciclo industrial e das flutuações de mercado peculiares a cada ramo de produção, há a considerar as estações ou temporadas devidas à moda ou à variação das épocas do ano mais ou menos favoráveis à navegação, e, ainda a premência de </a:t>
            </a:r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grandes encomendas a serem executadas em prazo extremamente curto. Esse estilo de encomendas amplia-se com as ferrovias e o telégrafo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” (Marx, 1984, p. 547)</a:t>
            </a:r>
          </a:p>
        </p:txBody>
      </p:sp>
    </p:spTree>
    <p:extLst>
      <p:ext uri="{BB962C8B-B14F-4D97-AF65-F5344CB8AC3E}">
        <p14:creationId xmlns:p14="http://schemas.microsoft.com/office/powerpoint/2010/main" val="19880993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B6BE1-C4A7-48C5-CC02-0A1D795B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latin typeface="Corbel" panose="020B0503020204020204" pitchFamily="34" charset="0"/>
              </a:rPr>
              <a:t>Transporte e comunicações</a:t>
            </a:r>
            <a:endParaRPr lang="pt-BR" dirty="0">
              <a:latin typeface="Corbel" panose="020B0503020204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E8DEB-C6D7-9441-B3D5-D0AC9288A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8686" y="1327036"/>
            <a:ext cx="7315200" cy="4865483"/>
          </a:xfrm>
        </p:spPr>
        <p:txBody>
          <a:bodyPr>
            <a:normAutofit/>
          </a:bodyPr>
          <a:lstStyle/>
          <a:p>
            <a:r>
              <a:rPr lang="pt-BR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Argumenta-se, em primeiro lugar, que </a:t>
            </a:r>
            <a:r>
              <a:rPr lang="pt-BR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 serviço de transporte não é realizado para o cliente, mas para a plataforma. </a:t>
            </a:r>
          </a:p>
          <a:p>
            <a:r>
              <a:rPr lang="pt-BR" b="1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 que caracteriza e</a:t>
            </a:r>
            <a:r>
              <a:rPr lang="pt-BR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sses trabalhadores não como pequenos comerciantes, que estão prestando um serviço aos clientes isolados e administram a forma como vão realizar esse serviço</a:t>
            </a:r>
            <a:r>
              <a:rPr lang="pt-BR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pt-BR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mas como subordinados a um ou mais capitalistas (as empresas monopolistas). </a:t>
            </a:r>
            <a:endParaRPr lang="pt-BR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pt-BR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1ª afirmativa - </a:t>
            </a:r>
            <a:r>
              <a:rPr lang="pt-BR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Nem todas as atividades realizadas em plataformas digitais são trabalho, muito menos trabalho produtivo (é preciso haver ainda uma </a:t>
            </a:r>
            <a:r>
              <a:rPr lang="pt-BR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relação monetária e uma relação de subordinação</a:t>
            </a:r>
            <a:r>
              <a:rPr lang="pt-BR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).</a:t>
            </a:r>
          </a:p>
          <a:p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2ª afirmativa - dados por si só não geram </a:t>
            </a:r>
            <a:r>
              <a:rPr lang="pt-BR" b="1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</a:rPr>
              <a:t>mais-valor; 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há dúvidas sobre se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ea typeface="Verdana" panose="020B0604030504040204" pitchFamily="34" charset="0"/>
              </a:rPr>
              <a:t>podem ser considerados como </a:t>
            </a:r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matéria-prima; 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só serão capital se tiverem mais-valia incorporada (trabalho humano)</a:t>
            </a:r>
            <a:endParaRPr lang="pt-BR" dirty="0">
              <a:solidFill>
                <a:schemeClr val="tx1"/>
              </a:solidFill>
              <a:latin typeface="Times New Roman" panose="02020603050405020304" pitchFamily="18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504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B6BE1-C4A7-48C5-CC02-0A1D795B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latin typeface="Corbel" panose="020B0503020204020204" pitchFamily="34" charset="0"/>
              </a:rPr>
              <a:t>Transporte e comunicações</a:t>
            </a:r>
            <a:endParaRPr lang="pt-BR" dirty="0">
              <a:latin typeface="Corbel" panose="020B0503020204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E8DEB-C6D7-9441-B3D5-D0AC9288A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8686" y="1327036"/>
            <a:ext cx="7315200" cy="4865483"/>
          </a:xfrm>
        </p:spPr>
        <p:txBody>
          <a:bodyPr>
            <a:normAutofit/>
          </a:bodyPr>
          <a:lstStyle/>
          <a:p>
            <a:r>
              <a:rPr lang="pt-BR" b="1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3º afirmativa – não se trata de uma atividade puramente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pt-BR" b="1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rentista. </a:t>
            </a:r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Há subsunção do trabalho ao capital. Trabalhador trabalha por 12 horas/dia, não estabelece o valor do seu serviço.</a:t>
            </a:r>
            <a:endParaRPr lang="pt-BR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736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B6BE1-C4A7-48C5-CC02-0A1D795B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latin typeface="Corbel" panose="020B0503020204020204" pitchFamily="34" charset="0"/>
              </a:rPr>
              <a:t>Transporte e comunicações</a:t>
            </a:r>
            <a:endParaRPr lang="pt-BR" dirty="0">
              <a:latin typeface="Corbel" panose="020B0503020204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E8DEB-C6D7-9441-B3D5-D0AC9288A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5619" y="868680"/>
            <a:ext cx="7315200" cy="5120640"/>
          </a:xfrm>
        </p:spPr>
        <p:txBody>
          <a:bodyPr>
            <a:noAutofit/>
          </a:bodyPr>
          <a:lstStyle/>
          <a:p>
            <a:r>
              <a:rPr lang="pt-BR" sz="1800" b="1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4º afirmativa - </a:t>
            </a:r>
            <a:r>
              <a:rPr lang="pt-BR" sz="18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 plataformas </a:t>
            </a:r>
            <a:r>
              <a:rPr lang="pt-BR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são sistemas criados previamente com o emprego de força de trabalho de programadores e demais profissionais de tecnologia (capital variável) e operados com a utilização de infraestruturas como hardwares (capital constante) etc. </a:t>
            </a:r>
            <a:r>
              <a:rPr lang="pt-BR" sz="18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São, portanto, máquinas. </a:t>
            </a:r>
          </a:p>
          <a:p>
            <a:r>
              <a:rPr lang="pt-BR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Para garantir o trafego dos dados gerados, as plataformas digitais alugam servidores de outras plataformas</a:t>
            </a:r>
            <a:r>
              <a:rPr lang="pt-BR" sz="18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pt-BR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manutenção desses servidores, os próprios servidores em si, a construção do sistema e dos recursos da própria plataforma </a:t>
            </a:r>
            <a:r>
              <a:rPr lang="pt-BR" sz="18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conformam os meios de produção, que os trabalhadores não detêm</a:t>
            </a:r>
            <a:r>
              <a:rPr lang="pt-BR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r>
              <a:rPr lang="pt-BR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 entregador está vendendo a sua capacidade de trabalho à plataforma digital. </a:t>
            </a:r>
            <a:r>
              <a:rPr lang="pt-BR" sz="1800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Esta o faz trabalhar durante determinado período de tempo socialmente determinado, lhe paga apenas uma parte deste tempo e vende esse serviço ao cliente. </a:t>
            </a:r>
            <a:endParaRPr lang="pt-BR" sz="1800" b="1" kern="1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8355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B6BE1-C4A7-48C5-CC02-0A1D795B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>
                <a:latin typeface="Corbel" panose="020B0503020204020204" pitchFamily="34" charset="0"/>
              </a:rPr>
              <a:t>Transporte e comunicações</a:t>
            </a:r>
            <a:endParaRPr lang="pt-BR" dirty="0">
              <a:latin typeface="Corbel" panose="020B0503020204020204" pitchFamily="34" charset="0"/>
            </a:endParaRP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EE884286-57BC-A276-AEC7-60081B41F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D3E987EF-5AC2-6FE1-892A-C354986EC6FE}"/>
              </a:ext>
            </a:extLst>
          </p:cNvPr>
          <p:cNvSpPr txBox="1">
            <a:spLocks/>
          </p:cNvSpPr>
          <p:nvPr/>
        </p:nvSpPr>
        <p:spPr>
          <a:xfrm>
            <a:off x="3845619" y="868680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Font typeface="Wingdings 2" pitchFamily="18" charset="2"/>
              <a:buChar char="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18288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250"/>
              </a:spcBef>
              <a:spcAft>
                <a:spcPts val="25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800" b="1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4º afirmativa - As plataformas </a:t>
            </a:r>
            <a:r>
              <a:rPr lang="pt-BR" sz="18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são sistemas criados previamente com o emprego de força de trabalho de programadores e demais profissionais de tecnologia (capital variável) e operados com a utilização de infraestruturas como hardwares (capital constante) etc. </a:t>
            </a:r>
            <a:r>
              <a:rPr lang="pt-BR" sz="1800" b="1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São, portanto, máquinas. </a:t>
            </a:r>
          </a:p>
          <a:p>
            <a:r>
              <a:rPr lang="pt-BR" sz="18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Para garantir o trafego dos dados gerados, as plataformas digitais alugam servidores de outras plataformas</a:t>
            </a:r>
            <a:r>
              <a:rPr lang="pt-BR" sz="1800" b="1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pt-BR" sz="18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 manutenção desses servidores, os próprios servidores em si, a construção do sistema e dos recursos da própria plataforma </a:t>
            </a:r>
            <a:r>
              <a:rPr lang="pt-BR" sz="1800" b="1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conformam os meios de produção, que os trabalhadores não detêm</a:t>
            </a:r>
            <a:r>
              <a:rPr lang="pt-BR" sz="18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</a:p>
          <a:p>
            <a:r>
              <a:rPr lang="pt-BR" sz="18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O entregador está vendendo a sua capacidade de trabalho à plataforma digital. </a:t>
            </a:r>
            <a:r>
              <a:rPr lang="pt-BR" sz="1800" b="1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Esta o faz trabalhar durante determinado período de tempo socialmente determinado, lhe paga apenas uma parte deste tempo e vende esse serviço ao cliente. </a:t>
            </a:r>
            <a:endParaRPr lang="pt-BR" sz="1800" b="1" kern="100" dirty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15792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CB2AC7-1036-2004-3454-8A65526BA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Hipóteses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858C3B-0630-20DF-2C06-4D3E1DB85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8818" y="1412900"/>
            <a:ext cx="8387498" cy="445106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BR" sz="1800" b="1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5ª afirmativa – plataformas reforçam a concentração e centralização de capitais: </a:t>
            </a:r>
          </a:p>
          <a:p>
            <a:r>
              <a:rPr lang="pt-BR" sz="18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Possuem o efeito de</a:t>
            </a:r>
            <a:r>
              <a:rPr lang="pt-BR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modificar a economia local </a:t>
            </a:r>
            <a:r>
              <a:rPr lang="pt-BR" sz="1800" b="1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centralizando os pequenos comércios </a:t>
            </a:r>
            <a:r>
              <a:rPr lang="pt-BR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1800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Kenney</a:t>
            </a:r>
            <a:r>
              <a:rPr lang="pt-BR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pt-BR" sz="1800" kern="1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Zysman</a:t>
            </a:r>
            <a:r>
              <a:rPr lang="pt-BR" sz="1800" kern="1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2020); </a:t>
            </a:r>
          </a:p>
          <a:p>
            <a:r>
              <a:rPr lang="pt-BR" sz="18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Criam </a:t>
            </a:r>
            <a:r>
              <a:rPr lang="pt-BR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subcontratadas</a:t>
            </a:r>
            <a:r>
              <a:rPr lang="pt-BR" sz="18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para atender a elas mesmas (</a:t>
            </a:r>
            <a:r>
              <a:rPr lang="pt-BR" sz="1800" i="1" kern="1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Dark</a:t>
            </a:r>
            <a:r>
              <a:rPr lang="pt-BR" sz="1800" i="1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1800" i="1" kern="1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Kitchens</a:t>
            </a:r>
            <a:r>
              <a:rPr lang="pt-BR" sz="18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);</a:t>
            </a:r>
          </a:p>
          <a:p>
            <a:r>
              <a:rPr lang="pt-BR" sz="18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Muitas delas </a:t>
            </a:r>
            <a:r>
              <a:rPr lang="pt-BR" sz="1800" b="1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possuem o monopólio dos mercados </a:t>
            </a:r>
            <a:r>
              <a:rPr lang="pt-BR" sz="18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nos quais atuam (</a:t>
            </a:r>
            <a:r>
              <a:rPr lang="pt-BR" sz="1800" i="1" kern="1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Amazon</a:t>
            </a:r>
            <a:r>
              <a:rPr lang="pt-BR" sz="18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1800" i="1" kern="1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iFood</a:t>
            </a:r>
            <a:r>
              <a:rPr lang="pt-BR" sz="18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1800" i="1" kern="100" dirty="0" err="1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Deliveroo</a:t>
            </a:r>
            <a:r>
              <a:rPr lang="pt-BR" sz="18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1800" i="1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Uber</a:t>
            </a:r>
            <a:r>
              <a:rPr lang="pt-BR" sz="18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pt-BR" sz="1800" i="1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Facebook</a:t>
            </a:r>
            <a:r>
              <a:rPr lang="pt-BR" sz="1800" kern="100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pt-BR" sz="18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975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B6BE1-C4A7-48C5-CC02-0A1D795B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Hipóteses</a:t>
            </a:r>
            <a:endParaRPr lang="pt-BR" dirty="0">
              <a:latin typeface="Corbel" panose="020B0503020204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E8DEB-C6D7-9441-B3D5-D0AC9288A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5619" y="868680"/>
            <a:ext cx="7315200" cy="5120640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 hipóteses sobre as quais se apoiam este estudo são: </a:t>
            </a:r>
          </a:p>
          <a:p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"/>
              </a:rPr>
              <a:t>a) </a:t>
            </a:r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"/>
              </a:rPr>
              <a:t>há mais-valor sendo apropriado 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"/>
              </a:rPr>
              <a:t>diretamente do trabalho realizado pelos trabalhadores de entrega de alimentos e transporte de mercadorias; </a:t>
            </a:r>
          </a:p>
          <a:p>
            <a:r>
              <a:rPr lang="pt-BR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"/>
              </a:rPr>
              <a:t>b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"/>
              </a:rPr>
              <a:t>) as plataformas digitais que extraem valor-trabalho são </a:t>
            </a:r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"/>
              </a:rPr>
              <a:t>monopólios contratantes e intermediários de mão-obra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"/>
              </a:rPr>
              <a:t>, que subalugam o trabalho de milhões de trabalhadores, fazendo uso fundamentalmente de uma </a:t>
            </a:r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"/>
              </a:rPr>
              <a:t>remuneração por peça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"/>
              </a:rPr>
              <a:t>; </a:t>
            </a:r>
          </a:p>
          <a:p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ea typeface="Times"/>
              </a:rPr>
              <a:t>c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"/>
              </a:rPr>
              <a:t>) a </a:t>
            </a:r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"/>
              </a:rPr>
              <a:t>condição de migrante 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"/>
              </a:rPr>
              <a:t>dificulta a organização coletiva e permite a extensão da jornada de trabalho, sendo um dos elementos-chave da exploração do trabalho exercido pelas plataformas digitais nos países de capitalismo central. 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138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B6BE1-C4A7-48C5-CC02-0A1D795B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Metodologia</a:t>
            </a:r>
            <a:br>
              <a:rPr lang="pt-BR" dirty="0"/>
            </a:br>
            <a:endParaRPr lang="pt-BR" dirty="0">
              <a:latin typeface="Corbel" panose="020B0503020204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E8DEB-C6D7-9441-B3D5-D0AC9288A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5619" y="868680"/>
            <a:ext cx="7315200" cy="5120640"/>
          </a:xfrm>
        </p:spPr>
        <p:txBody>
          <a:bodyPr>
            <a:normAutofit/>
          </a:bodyPr>
          <a:lstStyle/>
          <a:p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Foi feita uma </a:t>
            </a:r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revisão de literatura 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sobre trabalho produtivo e improdutivo nos volumes </a:t>
            </a:r>
            <a:r>
              <a:rPr lang="pt-BR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e II de “O Capital”, no volume </a:t>
            </a:r>
            <a:r>
              <a:rPr lang="pt-BR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capítulo VI inédito e na literatura contemporânea; o</a:t>
            </a:r>
          </a:p>
          <a:p>
            <a:r>
              <a:rPr lang="pt-BR" dirty="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Fo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ram realizadas </a:t>
            </a:r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doze entrevistas semiestruturadas 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 migrantes brasileiros que trabalham com entrega de alimentos por aplicativos, residentes em Londres (Inglaterra). </a:t>
            </a:r>
          </a:p>
          <a:p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As entrevistas tiveram o intuito de investigar duas das magnitudes de extração de mais-valia – </a:t>
            </a:r>
            <a:r>
              <a:rPr lang="pt-BR" b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 jornada de trabalho, e a intensidade do trabalho e efeitos da exploração do trabalho </a:t>
            </a:r>
            <a:r>
              <a:rPr lang="pt-BR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– desgaste da força de trabalho (condições de saúde) e eclosão de lutas sociais (organização coletiva). 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43462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B6BE1-C4A7-48C5-CC02-0A1D795B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Análise das entrevistas</a:t>
            </a:r>
            <a:endParaRPr lang="pt-BR" dirty="0">
              <a:latin typeface="Corbel" panose="020B0503020204020204" pitchFamily="34" charset="0"/>
            </a:endParaRPr>
          </a:p>
        </p:txBody>
      </p:sp>
      <p:graphicFrame>
        <p:nvGraphicFramePr>
          <p:cNvPr id="12" name="Espaço Reservado para Conteúdo 11">
            <a:extLst>
              <a:ext uri="{FF2B5EF4-FFF2-40B4-BE49-F238E27FC236}">
                <a16:creationId xmlns:a16="http://schemas.microsoft.com/office/drawing/2014/main" id="{E8F7F129-0011-F676-B986-96AEFA03269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52121108"/>
              </p:ext>
            </p:extLst>
          </p:nvPr>
        </p:nvGraphicFramePr>
        <p:xfrm>
          <a:off x="3845619" y="868679"/>
          <a:ext cx="7315200" cy="5510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0421FEE4-BE9D-8A6C-0AF7-6BEE0FB19121}"/>
              </a:ext>
            </a:extLst>
          </p:cNvPr>
          <p:cNvCxnSpPr>
            <a:cxnSpLocks/>
          </p:cNvCxnSpPr>
          <p:nvPr/>
        </p:nvCxnSpPr>
        <p:spPr>
          <a:xfrm>
            <a:off x="8060788" y="5725020"/>
            <a:ext cx="46423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7" name="Diagrama 26">
            <a:extLst>
              <a:ext uri="{FF2B5EF4-FFF2-40B4-BE49-F238E27FC236}">
                <a16:creationId xmlns:a16="http://schemas.microsoft.com/office/drawing/2014/main" id="{1A86AC7A-AC47-1C15-94B5-E74DC0E0EE55}"/>
              </a:ext>
            </a:extLst>
          </p:cNvPr>
          <p:cNvGraphicFramePr/>
          <p:nvPr/>
        </p:nvGraphicFramePr>
        <p:xfrm>
          <a:off x="8742279" y="2618361"/>
          <a:ext cx="3007246" cy="3769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60820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4">
            <a:extLst>
              <a:ext uri="{FF2B5EF4-FFF2-40B4-BE49-F238E27FC236}">
                <a16:creationId xmlns:a16="http://schemas.microsoft.com/office/drawing/2014/main" id="{78F9A258-C17E-3788-0AE8-E0E910DD24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7"/>
          <a:stretch/>
        </p:blipFill>
        <p:spPr>
          <a:xfrm>
            <a:off x="1738609" y="0"/>
            <a:ext cx="8714781" cy="1044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132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B6BE1-C4A7-48C5-CC02-0A1D795B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b="1" dirty="0">
                <a:latin typeface="Corbel" panose="020B0503020204020204" pitchFamily="34" charset="0"/>
              </a:rPr>
              <a:t>Salário por peça</a:t>
            </a:r>
            <a:br>
              <a:rPr lang="pt-BR" sz="3000" b="1" dirty="0">
                <a:latin typeface="Corbel" panose="020B0503020204020204" pitchFamily="34" charset="0"/>
              </a:rPr>
            </a:br>
            <a:endParaRPr lang="pt-BR" sz="3000" dirty="0">
              <a:latin typeface="Corbel" panose="020B0503020204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E8DEB-C6D7-9441-B3D5-D0AC9288A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5619" y="868680"/>
            <a:ext cx="7315200" cy="5120640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“Além dos obstáculos puramente técnicos e tecnicamente elimináveis, encontra a regulamentação da jornada de trabalho os constituídos pelos hábitos irregulares dos trabalhadores, notadamente nas atividades em que predomina o salário por peça e em que o tempo perdido num dia ou numa semana pode ser compensado por horas extraordinárias ou por trabalho noturno</a:t>
            </a:r>
            <a:r>
              <a:rPr lang="pt-BR" dirty="0">
                <a:solidFill>
                  <a:schemeClr val="tx1"/>
                </a:solidFill>
              </a:rPr>
              <a:t>. Esse método, que brutaliza os trabalhadores adultos, arruína os companheiros imaturos e os do sexo feminino. </a:t>
            </a:r>
            <a:r>
              <a:rPr lang="pt-BR" b="1" dirty="0">
                <a:solidFill>
                  <a:schemeClr val="tx1"/>
                </a:solidFill>
              </a:rPr>
              <a:t>Embora essa irregularidade no dispêndio da força de trabalho seja uma reação natural e rude contra o enfado de um labor monótono e mortificante, tem ela sua principal causa na anarquia da própria produção que pressupõe exploração desenfreada do trabalhador pelo capital” </a:t>
            </a:r>
            <a:r>
              <a:rPr lang="pt-BR" dirty="0">
                <a:solidFill>
                  <a:schemeClr val="tx1"/>
                </a:solidFill>
              </a:rPr>
              <a:t>(Marx, 1984, P. 547).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720722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1CA8FF-AE14-B05C-3619-524D460370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8" y="1527107"/>
            <a:ext cx="7315200" cy="1778981"/>
          </a:xfrm>
        </p:spPr>
        <p:txBody>
          <a:bodyPr>
            <a:noAutofit/>
          </a:bodyPr>
          <a:lstStyle/>
          <a:p>
            <a:pPr algn="ctr"/>
            <a:r>
              <a:rPr lang="pt-BR" sz="3500" b="1" dirty="0"/>
              <a:t>Segunda parte</a:t>
            </a:r>
          </a:p>
        </p:txBody>
      </p:sp>
    </p:spTree>
    <p:extLst>
      <p:ext uri="{BB962C8B-B14F-4D97-AF65-F5344CB8AC3E}">
        <p14:creationId xmlns:p14="http://schemas.microsoft.com/office/powerpoint/2010/main" val="19766663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B6BE1-C4A7-48C5-CC02-0A1D795B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t-BR" sz="40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Londres (Reino Unido)</a:t>
            </a:r>
            <a:endParaRPr lang="pt-BR" sz="4000" dirty="0">
              <a:latin typeface="Corbel" panose="020B0503020204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E8DEB-C6D7-9441-B3D5-D0AC9288A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5619" y="868680"/>
            <a:ext cx="7315200" cy="5120640"/>
          </a:xfrm>
        </p:spPr>
        <p:txBody>
          <a:bodyPr/>
          <a:lstStyle/>
          <a:p>
            <a:endParaRPr lang="pt-BR" dirty="0">
              <a:effectLst/>
            </a:endParaRPr>
          </a:p>
          <a:p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DA3F0FB-D142-33ED-1CA0-627C094E8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3994" y="-4572"/>
            <a:ext cx="58204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3526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B6BE1-C4A7-48C5-CC02-0A1D795B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Nuvem de palavras</a:t>
            </a:r>
            <a:endParaRPr lang="pt-BR" dirty="0">
              <a:latin typeface="Corbel" panose="020B0503020204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E8DEB-C6D7-9441-B3D5-D0AC9288A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5619" y="868680"/>
            <a:ext cx="7315200" cy="5120640"/>
          </a:xfrm>
        </p:spPr>
        <p:txBody>
          <a:bodyPr/>
          <a:lstStyle/>
          <a:p>
            <a:endParaRPr lang="pt-BR" dirty="0">
              <a:effectLst/>
            </a:endParaRPr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F154187-1AA3-A09C-B37C-D4E19E358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771" y="762001"/>
            <a:ext cx="66675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961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241E5-0711-DA3C-8947-775A368F0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Condições de vida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88CDDC-58AD-F832-5459-0BF7EB07CC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b="1" dirty="0">
                <a:solidFill>
                  <a:schemeClr val="tx1"/>
                </a:solidFill>
              </a:rPr>
              <a:t>“Você come, você dorme. Aqui você trabalha, trabalha, trabalha. E parece que você não vê o dinheiro” (C).</a:t>
            </a:r>
          </a:p>
          <a:p>
            <a:pPr marL="0" indent="0">
              <a:buNone/>
            </a:pPr>
            <a:r>
              <a:rPr lang="pt-BR" dirty="0">
                <a:solidFill>
                  <a:schemeClr val="tx1"/>
                </a:solidFill>
              </a:rPr>
              <a:t>“</a:t>
            </a:r>
            <a:r>
              <a:rPr lang="pt-BR" b="1" dirty="0">
                <a:solidFill>
                  <a:schemeClr val="tx1"/>
                </a:solidFill>
              </a:rPr>
              <a:t>A conta para os brasileiros que estão ilegais aqui é muito alta, é extremamente alta</a:t>
            </a:r>
            <a:r>
              <a:rPr lang="pt-BR" dirty="0">
                <a:solidFill>
                  <a:schemeClr val="tx1"/>
                </a:solidFill>
              </a:rPr>
              <a:t>, é muito cara. Você não pode fazer nada aqui sem pagar muito dinheiro “(</a:t>
            </a:r>
            <a:r>
              <a:rPr lang="pt-BR" dirty="0" err="1">
                <a:solidFill>
                  <a:schemeClr val="tx1"/>
                </a:solidFill>
              </a:rPr>
              <a:t>D</a:t>
            </a:r>
            <a:r>
              <a:rPr lang="pt-BR" dirty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57022958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241E5-0711-DA3C-8947-775A368F0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Condições de vida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88CDDC-58AD-F832-5459-0BF7EB07CC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solidFill>
                  <a:schemeClr val="tx1"/>
                </a:solidFill>
              </a:rPr>
              <a:t>“</a:t>
            </a:r>
            <a:r>
              <a:rPr lang="pt-BR" b="1" dirty="0">
                <a:solidFill>
                  <a:schemeClr val="tx1"/>
                </a:solidFill>
              </a:rPr>
              <a:t>Minha renda líquida que eu mando para lá acaba sendo maior do que a renda líquida que eu tinha morando lá</a:t>
            </a:r>
            <a:r>
              <a:rPr lang="pt-BR" dirty="0">
                <a:solidFill>
                  <a:schemeClr val="tx1"/>
                </a:solidFill>
              </a:rPr>
              <a:t>” (J)</a:t>
            </a:r>
          </a:p>
          <a:p>
            <a:pPr marL="0" indent="0">
              <a:buNone/>
            </a:pPr>
            <a:r>
              <a:rPr lang="pt-BR" dirty="0">
                <a:solidFill>
                  <a:schemeClr val="tx1"/>
                </a:solidFill>
              </a:rPr>
              <a:t>“</a:t>
            </a:r>
            <a:r>
              <a:rPr lang="pt-BR" b="1" dirty="0">
                <a:solidFill>
                  <a:schemeClr val="tx1"/>
                </a:solidFill>
              </a:rPr>
              <a:t>Minha moto foi roubada</a:t>
            </a:r>
            <a:r>
              <a:rPr lang="pt-BR" dirty="0">
                <a:solidFill>
                  <a:schemeClr val="tx1"/>
                </a:solidFill>
              </a:rPr>
              <a:t>. Ela foi destruída. </a:t>
            </a:r>
            <a:r>
              <a:rPr lang="pt-BR" b="1" dirty="0">
                <a:solidFill>
                  <a:schemeClr val="tx1"/>
                </a:solidFill>
              </a:rPr>
              <a:t>Ela foi roubada em frente à porta da minha casa. Então, uma semana depois, a imigração bateu na minha casa</a:t>
            </a:r>
            <a:r>
              <a:rPr lang="pt-BR" dirty="0">
                <a:solidFill>
                  <a:schemeClr val="tx1"/>
                </a:solidFill>
              </a:rPr>
              <a:t>. </a:t>
            </a:r>
            <a:r>
              <a:rPr lang="pt-BR" b="1" dirty="0">
                <a:solidFill>
                  <a:schemeClr val="tx1"/>
                </a:solidFill>
              </a:rPr>
              <a:t>Eu fui presa e fiquei na prisão por mais uma semana</a:t>
            </a:r>
            <a:r>
              <a:rPr lang="pt-BR" dirty="0">
                <a:solidFill>
                  <a:schemeClr val="tx1"/>
                </a:solidFill>
              </a:rPr>
              <a:t>. E então eu esperei mais uma semana. Porque </a:t>
            </a:r>
            <a:r>
              <a:rPr lang="pt-BR" b="1" dirty="0">
                <a:solidFill>
                  <a:schemeClr val="tx1"/>
                </a:solidFill>
              </a:rPr>
              <a:t>meu marido foi me comprar outra moto</a:t>
            </a:r>
            <a:r>
              <a:rPr lang="pt-BR" dirty="0">
                <a:solidFill>
                  <a:schemeClr val="tx1"/>
                </a:solidFill>
              </a:rPr>
              <a:t>. Que ele comprou</a:t>
            </a:r>
            <a:r>
              <a:rPr lang="pt-BR" b="1" dirty="0">
                <a:solidFill>
                  <a:schemeClr val="tx1"/>
                </a:solidFill>
              </a:rPr>
              <a:t>. Se não fosse por ele, eu estaria ferrada</a:t>
            </a:r>
            <a:r>
              <a:rPr lang="pt-BR" dirty="0">
                <a:solidFill>
                  <a:schemeClr val="tx1"/>
                </a:solidFill>
              </a:rPr>
              <a:t>. Porque eu estava presa, sem dinheiro, e eu não conseguia ganhar dinheiro nenhum” (J2)</a:t>
            </a:r>
          </a:p>
          <a:p>
            <a:pPr marL="0" indent="0">
              <a:buNone/>
            </a:pPr>
            <a:r>
              <a:rPr lang="pt-BR" dirty="0">
                <a:solidFill>
                  <a:schemeClr val="tx1"/>
                </a:solidFill>
              </a:rPr>
              <a:t>“</a:t>
            </a:r>
            <a:r>
              <a:rPr lang="pt-BR" b="1" dirty="0">
                <a:solidFill>
                  <a:schemeClr val="tx1"/>
                </a:solidFill>
              </a:rPr>
              <a:t>Custo psicológico também. Especialmente para aqueles que não têm documentos, </a:t>
            </a:r>
            <a:r>
              <a:rPr lang="pt-BR" dirty="0">
                <a:solidFill>
                  <a:schemeClr val="tx1"/>
                </a:solidFill>
              </a:rPr>
              <a:t>é uma certa pressão” (E)</a:t>
            </a:r>
          </a:p>
        </p:txBody>
      </p:sp>
    </p:spTree>
    <p:extLst>
      <p:ext uri="{BB962C8B-B14F-4D97-AF65-F5344CB8AC3E}">
        <p14:creationId xmlns:p14="http://schemas.microsoft.com/office/powerpoint/2010/main" val="30157508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A241E5-0711-DA3C-8947-775A368F0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Regulamentação e “ilegalidade” </a:t>
            </a:r>
            <a:endParaRPr lang="pt-BR" sz="30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88CDDC-58AD-F832-5459-0BF7EB07CC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solidFill>
                  <a:schemeClr val="tx1"/>
                </a:solidFill>
              </a:rPr>
              <a:t>-“</a:t>
            </a:r>
            <a:r>
              <a:rPr lang="pt-BR" b="1" dirty="0">
                <a:solidFill>
                  <a:schemeClr val="tx1"/>
                </a:solidFill>
              </a:rPr>
              <a:t>Se for para emprego formal, vai criar problemas para os trabalhadores ilegais aqui</a:t>
            </a:r>
            <a:r>
              <a:rPr lang="pt-BR" dirty="0">
                <a:solidFill>
                  <a:schemeClr val="tx1"/>
                </a:solidFill>
              </a:rPr>
              <a:t>. Vai criar problemas para os trabalhadores ilegais aqui. </a:t>
            </a:r>
            <a:r>
              <a:rPr lang="pt-BR" b="1" dirty="0">
                <a:solidFill>
                  <a:schemeClr val="tx1"/>
                </a:solidFill>
              </a:rPr>
              <a:t>E seria ótimo receber esses benefícios e tudo mais, mas aí eu teria que ficar dando explicações </a:t>
            </a:r>
            <a:r>
              <a:rPr lang="pt-BR" dirty="0">
                <a:solidFill>
                  <a:schemeClr val="tx1"/>
                </a:solidFill>
              </a:rPr>
              <a:t>(...)”</a:t>
            </a:r>
          </a:p>
        </p:txBody>
      </p:sp>
    </p:spTree>
    <p:extLst>
      <p:ext uri="{BB962C8B-B14F-4D97-AF65-F5344CB8AC3E}">
        <p14:creationId xmlns:p14="http://schemas.microsoft.com/office/powerpoint/2010/main" val="4127679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B8633A-BF0B-C827-BEA3-F68BF3C70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Dificuldades para a organização coletiva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8BA169-FB60-C565-911F-2C1304409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solidFill>
                  <a:schemeClr val="tx1"/>
                </a:solidFill>
              </a:rPr>
              <a:t>“</a:t>
            </a:r>
            <a:r>
              <a:rPr lang="pt-BR" b="1" dirty="0">
                <a:solidFill>
                  <a:schemeClr val="tx1"/>
                </a:solidFill>
              </a:rPr>
              <a:t>Então eu peguei os árabes... eles são as pessoas mais fechadas em relação a outras culturas, então... eu conheci vários deles, eles acabaram me admirando, eles gostam de mim... então nós conseguimos.</a:t>
            </a:r>
            <a:r>
              <a:rPr lang="pt-BR" dirty="0">
                <a:solidFill>
                  <a:schemeClr val="tx1"/>
                </a:solidFill>
              </a:rPr>
              <a:t>.. os árabes também compraram nossa ideia, então nós juntamos todo mundo </a:t>
            </a:r>
            <a:r>
              <a:rPr lang="pt-BR" b="1" dirty="0">
                <a:solidFill>
                  <a:schemeClr val="tx1"/>
                </a:solidFill>
              </a:rPr>
              <a:t>e conseguimos fazer a primeira greve que foi enorme, em janeiro..</a:t>
            </a:r>
            <a:r>
              <a:rPr lang="pt-BR" dirty="0">
                <a:solidFill>
                  <a:schemeClr val="tx1"/>
                </a:solidFill>
              </a:rPr>
              <a:t>.. </a:t>
            </a:r>
            <a:r>
              <a:rPr lang="pt-BR" b="1" dirty="0">
                <a:solidFill>
                  <a:schemeClr val="tx1"/>
                </a:solidFill>
              </a:rPr>
              <a:t>então com essa exposição na mídia a própria pessoa, o próprio cliente não pediu, então foi uma perda enorme para as empresas” </a:t>
            </a:r>
            <a:r>
              <a:rPr lang="pt-BR" dirty="0">
                <a:solidFill>
                  <a:schemeClr val="tx1"/>
                </a:solidFill>
              </a:rPr>
              <a:t>(</a:t>
            </a:r>
            <a:r>
              <a:rPr lang="pt-BR" dirty="0" err="1">
                <a:solidFill>
                  <a:schemeClr val="tx1"/>
                </a:solidFill>
              </a:rPr>
              <a:t>D</a:t>
            </a:r>
            <a:r>
              <a:rPr lang="pt-BR" dirty="0">
                <a:solidFill>
                  <a:schemeClr val="tx1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8070220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B8633A-BF0B-C827-BEA3-F68BF3C70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Salário por peça</a:t>
            </a: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F8BA169-FB60-C565-911F-2C13044093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>
                <a:solidFill>
                  <a:schemeClr val="tx1"/>
                </a:solidFill>
              </a:rPr>
              <a:t>“</a:t>
            </a:r>
            <a:r>
              <a:rPr lang="pt-BR" b="1" dirty="0">
                <a:solidFill>
                  <a:schemeClr val="tx1"/>
                </a:solidFill>
              </a:rPr>
              <a:t>O algoritmo</a:t>
            </a:r>
            <a:r>
              <a:rPr lang="pt-BR" dirty="0">
                <a:solidFill>
                  <a:schemeClr val="tx1"/>
                </a:solidFill>
              </a:rPr>
              <a:t>. Ele... </a:t>
            </a:r>
            <a:r>
              <a:rPr lang="pt-BR" b="1" i="1" dirty="0">
                <a:solidFill>
                  <a:schemeClr val="tx1"/>
                </a:solidFill>
              </a:rPr>
              <a:t>Ele te dá uma recompensa</a:t>
            </a:r>
            <a:r>
              <a:rPr lang="pt-BR" dirty="0">
                <a:solidFill>
                  <a:schemeClr val="tx1"/>
                </a:solidFill>
              </a:rPr>
              <a:t>, sabe? </a:t>
            </a:r>
            <a:r>
              <a:rPr lang="pt-BR" b="1" dirty="0">
                <a:solidFill>
                  <a:schemeClr val="tx1"/>
                </a:solidFill>
              </a:rPr>
              <a:t>É um, como eu diria, um reservatório de dopamina. Ele te promete. Dopamina... Dopamina, o que é? Você tem uma promessa. Então quando você tem uma promessa, você aumenta sua dopamina, e </a:t>
            </a:r>
            <a:r>
              <a:rPr lang="pt-BR" b="1" i="1" dirty="0">
                <a:solidFill>
                  <a:schemeClr val="tx1"/>
                </a:solidFill>
              </a:rPr>
              <a:t>aí você fica motivado</a:t>
            </a:r>
            <a:r>
              <a:rPr lang="pt-BR" dirty="0">
                <a:solidFill>
                  <a:schemeClr val="tx1"/>
                </a:solidFill>
              </a:rPr>
              <a:t>. Então é isso, é um reservatório de dopamina.”(</a:t>
            </a:r>
            <a:r>
              <a:rPr lang="pt-BR" dirty="0" err="1">
                <a:solidFill>
                  <a:schemeClr val="tx1"/>
                </a:solidFill>
              </a:rPr>
              <a:t>S</a:t>
            </a:r>
            <a:r>
              <a:rPr lang="pt-BR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pt-BR" dirty="0">
                <a:solidFill>
                  <a:schemeClr val="tx1"/>
                </a:solidFill>
              </a:rPr>
              <a:t>“</a:t>
            </a:r>
            <a:r>
              <a:rPr lang="pt-BR" b="1" dirty="0">
                <a:solidFill>
                  <a:schemeClr val="tx1"/>
                </a:solidFill>
              </a:rPr>
              <a:t>Eu vejo </a:t>
            </a:r>
            <a:r>
              <a:rPr lang="pt-BR" b="1" i="1" dirty="0">
                <a:solidFill>
                  <a:schemeClr val="tx1"/>
                </a:solidFill>
              </a:rPr>
              <a:t>como uma doença</a:t>
            </a:r>
            <a:r>
              <a:rPr lang="pt-BR" b="1" dirty="0">
                <a:solidFill>
                  <a:schemeClr val="tx1"/>
                </a:solidFill>
              </a:rPr>
              <a:t>... </a:t>
            </a:r>
            <a:r>
              <a:rPr lang="pt-BR" b="1" i="1" dirty="0">
                <a:solidFill>
                  <a:schemeClr val="tx1"/>
                </a:solidFill>
              </a:rPr>
              <a:t>Porque a pessoa... quer fazer mais, quer produzir mais.</a:t>
            </a:r>
            <a:r>
              <a:rPr lang="pt-BR" b="1" dirty="0">
                <a:solidFill>
                  <a:schemeClr val="tx1"/>
                </a:solidFill>
              </a:rPr>
              <a:t> Vira um vício</a:t>
            </a:r>
            <a:r>
              <a:rPr lang="pt-BR" dirty="0">
                <a:solidFill>
                  <a:schemeClr val="tx1"/>
                </a:solidFill>
              </a:rPr>
              <a:t>... como é que se diz? A palavra me escapou. Eu esqueci. .... você pode ganhar uma vida boa, mas é muito exigente” (</a:t>
            </a:r>
            <a:r>
              <a:rPr lang="pt-BR" dirty="0" err="1">
                <a:solidFill>
                  <a:schemeClr val="tx1"/>
                </a:solidFill>
              </a:rPr>
              <a:t>F</a:t>
            </a:r>
            <a:r>
              <a:rPr lang="pt-BR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pt-BR" b="1" dirty="0">
                <a:solidFill>
                  <a:schemeClr val="tx1"/>
                </a:solidFill>
              </a:rPr>
              <a:t>“</a:t>
            </a:r>
            <a:r>
              <a:rPr lang="pt-BR" b="1" i="1" dirty="0">
                <a:solidFill>
                  <a:schemeClr val="tx1"/>
                </a:solidFill>
              </a:rPr>
              <a:t>Minha cabeça não descansa... É a pressão sobre nós mesmos. </a:t>
            </a:r>
            <a:r>
              <a:rPr lang="pt-BR" b="1" dirty="0">
                <a:solidFill>
                  <a:schemeClr val="tx1"/>
                </a:solidFill>
              </a:rPr>
              <a:t>Se não sou eu, quem vai fazer? Tem que ser eu</a:t>
            </a:r>
            <a:r>
              <a:rPr lang="pt-BR" dirty="0">
                <a:solidFill>
                  <a:schemeClr val="tx1"/>
                </a:solidFill>
              </a:rPr>
              <a:t>. Eu tenho que ir lá” (J)</a:t>
            </a:r>
          </a:p>
        </p:txBody>
      </p:sp>
    </p:spTree>
    <p:extLst>
      <p:ext uri="{BB962C8B-B14F-4D97-AF65-F5344CB8AC3E}">
        <p14:creationId xmlns:p14="http://schemas.microsoft.com/office/powerpoint/2010/main" val="26787502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BB6BE1-C4A7-48C5-CC02-0A1D795B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0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Resultados das entrevistas </a:t>
            </a:r>
            <a:endParaRPr lang="pt-BR" sz="3000" dirty="0">
              <a:latin typeface="Corbel" panose="020B050302020402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19E8DEB-C6D7-9441-B3D5-D0AC9288A9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6297" y="864108"/>
            <a:ext cx="7315200" cy="5120640"/>
          </a:xfrm>
        </p:spPr>
        <p:txBody>
          <a:bodyPr/>
          <a:lstStyle/>
          <a:p>
            <a:r>
              <a:rPr lang="pt-BR" dirty="0">
                <a:solidFill>
                  <a:schemeClr val="tx1"/>
                </a:solidFill>
                <a:effectLst/>
              </a:rPr>
              <a:t>Perfil </a:t>
            </a:r>
          </a:p>
          <a:p>
            <a:r>
              <a:rPr lang="pt-BR" dirty="0">
                <a:solidFill>
                  <a:schemeClr val="tx1"/>
                </a:solidFill>
              </a:rPr>
              <a:t>Condições de vida</a:t>
            </a:r>
          </a:p>
          <a:p>
            <a:r>
              <a:rPr lang="pt-BR" dirty="0">
                <a:solidFill>
                  <a:schemeClr val="tx1"/>
                </a:solidFill>
              </a:rPr>
              <a:t>Condições de trabalho</a:t>
            </a:r>
          </a:p>
          <a:p>
            <a:r>
              <a:rPr lang="pt-BR" dirty="0">
                <a:solidFill>
                  <a:schemeClr val="tx1"/>
                </a:solidFill>
              </a:rPr>
              <a:t>Organização coletiva</a:t>
            </a:r>
          </a:p>
          <a:p>
            <a:r>
              <a:rPr lang="pt-BR" dirty="0">
                <a:solidFill>
                  <a:schemeClr val="tx1"/>
                </a:solidFill>
              </a:rPr>
              <a:t>Regulação</a:t>
            </a:r>
          </a:p>
          <a:p>
            <a:r>
              <a:rPr lang="pt-BR" dirty="0">
                <a:solidFill>
                  <a:schemeClr val="tx1"/>
                </a:solidFill>
              </a:rPr>
              <a:t>Situações de conflito</a:t>
            </a:r>
          </a:p>
          <a:p>
            <a:r>
              <a:rPr lang="pt-BR" dirty="0">
                <a:solidFill>
                  <a:schemeClr val="tx1"/>
                </a:solidFill>
              </a:rPr>
              <a:t>Salário por peça</a:t>
            </a:r>
          </a:p>
          <a:p>
            <a:pPr marL="0" indent="0">
              <a:buNone/>
            </a:pPr>
            <a:endParaRPr lang="pt-BR" dirty="0"/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2756D2CB-F5F1-F689-4295-6D78FF750648}"/>
              </a:ext>
            </a:extLst>
          </p:cNvPr>
          <p:cNvCxnSpPr>
            <a:cxnSpLocks/>
          </p:cNvCxnSpPr>
          <p:nvPr/>
        </p:nvCxnSpPr>
        <p:spPr>
          <a:xfrm flipV="1">
            <a:off x="4570881" y="1052852"/>
            <a:ext cx="1893401" cy="7122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A287B03C-FF69-90EF-D5A8-6CC8606960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8955562"/>
              </p:ext>
            </p:extLst>
          </p:nvPr>
        </p:nvGraphicFramePr>
        <p:xfrm>
          <a:off x="6760177" y="1"/>
          <a:ext cx="2565590" cy="12599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8958ACF9-86BC-0AF0-67B6-22E9E3E163E1}"/>
              </a:ext>
            </a:extLst>
          </p:cNvPr>
          <p:cNvCxnSpPr>
            <a:cxnSpLocks/>
          </p:cNvCxnSpPr>
          <p:nvPr/>
        </p:nvCxnSpPr>
        <p:spPr>
          <a:xfrm flipV="1">
            <a:off x="5659202" y="2090093"/>
            <a:ext cx="1170179" cy="2461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31F8FA97-C81D-844B-ED1F-641DA513E0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5632098"/>
              </p:ext>
            </p:extLst>
          </p:nvPr>
        </p:nvGraphicFramePr>
        <p:xfrm>
          <a:off x="7187099" y="1475864"/>
          <a:ext cx="2138668" cy="14365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B01D231B-B92C-6AB1-3F12-61638A609984}"/>
              </a:ext>
            </a:extLst>
          </p:cNvPr>
          <p:cNvCxnSpPr>
            <a:cxnSpLocks/>
          </p:cNvCxnSpPr>
          <p:nvPr/>
        </p:nvCxnSpPr>
        <p:spPr>
          <a:xfrm>
            <a:off x="6138317" y="2827451"/>
            <a:ext cx="897798" cy="2585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Diagrama 14">
            <a:extLst>
              <a:ext uri="{FF2B5EF4-FFF2-40B4-BE49-F238E27FC236}">
                <a16:creationId xmlns:a16="http://schemas.microsoft.com/office/drawing/2014/main" id="{464EA165-A9AD-A9E5-25ED-4CC8C7093F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0640531"/>
              </p:ext>
            </p:extLst>
          </p:nvPr>
        </p:nvGraphicFramePr>
        <p:xfrm>
          <a:off x="9522909" y="1475863"/>
          <a:ext cx="2011405" cy="1460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20" name="Diagrama 19">
            <a:extLst>
              <a:ext uri="{FF2B5EF4-FFF2-40B4-BE49-F238E27FC236}">
                <a16:creationId xmlns:a16="http://schemas.microsoft.com/office/drawing/2014/main" id="{6360365A-358C-57A0-B295-DF43D46D34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73141000"/>
              </p:ext>
            </p:extLst>
          </p:nvPr>
        </p:nvGraphicFramePr>
        <p:xfrm>
          <a:off x="3552929" y="4893225"/>
          <a:ext cx="1994727" cy="16452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989D797D-0BBD-C7C1-0DB8-AFB9B130C694}"/>
              </a:ext>
            </a:extLst>
          </p:cNvPr>
          <p:cNvCxnSpPr>
            <a:cxnSpLocks/>
          </p:cNvCxnSpPr>
          <p:nvPr/>
        </p:nvCxnSpPr>
        <p:spPr>
          <a:xfrm>
            <a:off x="6004494" y="3301835"/>
            <a:ext cx="1823377" cy="782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BFEF6DA1-E686-B49D-C883-80C7A38D824A}"/>
              </a:ext>
            </a:extLst>
          </p:cNvPr>
          <p:cNvCxnSpPr>
            <a:cxnSpLocks/>
          </p:cNvCxnSpPr>
          <p:nvPr/>
        </p:nvCxnSpPr>
        <p:spPr>
          <a:xfrm>
            <a:off x="5032446" y="3632727"/>
            <a:ext cx="2356644" cy="10707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Diagrama 25">
            <a:extLst>
              <a:ext uri="{FF2B5EF4-FFF2-40B4-BE49-F238E27FC236}">
                <a16:creationId xmlns:a16="http://schemas.microsoft.com/office/drawing/2014/main" id="{467611E4-0758-E36C-E24C-D8CBE6E49C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3964301"/>
              </p:ext>
            </p:extLst>
          </p:nvPr>
        </p:nvGraphicFramePr>
        <p:xfrm>
          <a:off x="8282837" y="3687088"/>
          <a:ext cx="3251477" cy="11944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28" name="Diagrama 27">
            <a:extLst>
              <a:ext uri="{FF2B5EF4-FFF2-40B4-BE49-F238E27FC236}">
                <a16:creationId xmlns:a16="http://schemas.microsoft.com/office/drawing/2014/main" id="{81AEAFDC-C306-7FBE-BA54-FEE4387A0F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6202219"/>
              </p:ext>
            </p:extLst>
          </p:nvPr>
        </p:nvGraphicFramePr>
        <p:xfrm>
          <a:off x="7480274" y="4893225"/>
          <a:ext cx="2954644" cy="1016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pSp>
        <p:nvGrpSpPr>
          <p:cNvPr id="35" name="Agrupar 34">
            <a:extLst>
              <a:ext uri="{FF2B5EF4-FFF2-40B4-BE49-F238E27FC236}">
                <a16:creationId xmlns:a16="http://schemas.microsoft.com/office/drawing/2014/main" id="{BB4C61E2-2F20-0227-4949-E670D36A24AF}"/>
              </a:ext>
            </a:extLst>
          </p:cNvPr>
          <p:cNvGrpSpPr/>
          <p:nvPr/>
        </p:nvGrpSpPr>
        <p:grpSpPr>
          <a:xfrm>
            <a:off x="7057073" y="2953259"/>
            <a:ext cx="2838798" cy="240117"/>
            <a:chOff x="0" y="18882"/>
            <a:chExt cx="2838798" cy="240117"/>
          </a:xfrm>
        </p:grpSpPr>
        <p:sp>
          <p:nvSpPr>
            <p:cNvPr id="36" name="Retângulo Arredondado 35">
              <a:extLst>
                <a:ext uri="{FF2B5EF4-FFF2-40B4-BE49-F238E27FC236}">
                  <a16:creationId xmlns:a16="http://schemas.microsoft.com/office/drawing/2014/main" id="{C384A91A-1347-37A9-9A5F-7AE381C281E6}"/>
                </a:ext>
              </a:extLst>
            </p:cNvPr>
            <p:cNvSpPr/>
            <p:nvPr/>
          </p:nvSpPr>
          <p:spPr>
            <a:xfrm>
              <a:off x="0" y="19149"/>
              <a:ext cx="2835668" cy="23985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F26E8B93-F532-494E-96B6-068F2BA57F78}"/>
                </a:ext>
              </a:extLst>
            </p:cNvPr>
            <p:cNvSpPr txBox="1"/>
            <p:nvPr/>
          </p:nvSpPr>
          <p:spPr>
            <a:xfrm>
              <a:off x="26548" y="18882"/>
              <a:ext cx="2812250" cy="2164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8100" tIns="38100" rIns="38100" bIns="38100" numCol="1" spcCol="1270" anchor="ctr" anchorCtr="0">
              <a:noAutofit/>
            </a:bodyPr>
            <a:lstStyle/>
            <a:p>
              <a:pPr marL="0" lvl="0" indent="0" algn="l" defTabSz="444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kern="1200" dirty="0"/>
                <a:t>Precisam subir aos apartamentos</a:t>
              </a:r>
            </a:p>
          </p:txBody>
        </p:sp>
      </p:grpSp>
      <p:cxnSp>
        <p:nvCxnSpPr>
          <p:cNvPr id="38" name="Conector de Seta Reta 37">
            <a:extLst>
              <a:ext uri="{FF2B5EF4-FFF2-40B4-BE49-F238E27FC236}">
                <a16:creationId xmlns:a16="http://schemas.microsoft.com/office/drawing/2014/main" id="{028399F0-0532-623C-0371-A059085B2D83}"/>
              </a:ext>
            </a:extLst>
          </p:cNvPr>
          <p:cNvCxnSpPr>
            <a:cxnSpLocks/>
          </p:cNvCxnSpPr>
          <p:nvPr/>
        </p:nvCxnSpPr>
        <p:spPr>
          <a:xfrm>
            <a:off x="5638840" y="4266191"/>
            <a:ext cx="625972" cy="8745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0" name="Diagrama 39">
            <a:extLst>
              <a:ext uri="{FF2B5EF4-FFF2-40B4-BE49-F238E27FC236}">
                <a16:creationId xmlns:a16="http://schemas.microsoft.com/office/drawing/2014/main" id="{D5062FB8-2717-C23E-D3C9-C7AEDE8E1A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10273806"/>
              </p:ext>
            </p:extLst>
          </p:nvPr>
        </p:nvGraphicFramePr>
        <p:xfrm>
          <a:off x="5796595" y="5233429"/>
          <a:ext cx="1592495" cy="651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  <p:cxnSp>
        <p:nvCxnSpPr>
          <p:cNvPr id="41" name="Conector de Seta Reta 40">
            <a:extLst>
              <a:ext uri="{FF2B5EF4-FFF2-40B4-BE49-F238E27FC236}">
                <a16:creationId xmlns:a16="http://schemas.microsoft.com/office/drawing/2014/main" id="{16A2D689-F723-A634-FE07-07A8F28BD4CB}"/>
              </a:ext>
            </a:extLst>
          </p:cNvPr>
          <p:cNvCxnSpPr>
            <a:cxnSpLocks/>
          </p:cNvCxnSpPr>
          <p:nvPr/>
        </p:nvCxnSpPr>
        <p:spPr>
          <a:xfrm>
            <a:off x="4864538" y="4615834"/>
            <a:ext cx="102969" cy="277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Agrupar 45">
            <a:extLst>
              <a:ext uri="{FF2B5EF4-FFF2-40B4-BE49-F238E27FC236}">
                <a16:creationId xmlns:a16="http://schemas.microsoft.com/office/drawing/2014/main" id="{BF2756EC-7C63-8555-7FEF-BDD8DCC87DCA}"/>
              </a:ext>
            </a:extLst>
          </p:cNvPr>
          <p:cNvGrpSpPr/>
          <p:nvPr/>
        </p:nvGrpSpPr>
        <p:grpSpPr>
          <a:xfrm>
            <a:off x="7064130" y="3233392"/>
            <a:ext cx="2844445" cy="449645"/>
            <a:chOff x="0" y="770647"/>
            <a:chExt cx="2058444" cy="263835"/>
          </a:xfrm>
        </p:grpSpPr>
        <p:sp>
          <p:nvSpPr>
            <p:cNvPr id="47" name="Retângulo Arredondado 46">
              <a:extLst>
                <a:ext uri="{FF2B5EF4-FFF2-40B4-BE49-F238E27FC236}">
                  <a16:creationId xmlns:a16="http://schemas.microsoft.com/office/drawing/2014/main" id="{0ECFFB9D-491C-60AB-1B61-626A709C8959}"/>
                </a:ext>
              </a:extLst>
            </p:cNvPr>
            <p:cNvSpPr/>
            <p:nvPr/>
          </p:nvSpPr>
          <p:spPr>
            <a:xfrm>
              <a:off x="0" y="770647"/>
              <a:ext cx="2058444" cy="263835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B79A7A61-F8F5-D543-8EBB-1A6E6238D725}"/>
                </a:ext>
              </a:extLst>
            </p:cNvPr>
            <p:cNvSpPr txBox="1"/>
            <p:nvPr/>
          </p:nvSpPr>
          <p:spPr>
            <a:xfrm>
              <a:off x="25758" y="790540"/>
              <a:ext cx="2032686" cy="23807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kern="1200" dirty="0"/>
                <a:t>Muita insegurança no trabalho/violência no trânsito e urbana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32262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2C44185-43B3-129B-B7CE-F1041C644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Protestos no centro de Londres</a:t>
            </a:r>
            <a:endParaRPr lang="pt-BR" dirty="0">
              <a:latin typeface="Corbel" panose="020B0503020204020204" pitchFamily="34" charset="0"/>
            </a:endParaRPr>
          </a:p>
        </p:txBody>
      </p:sp>
      <p:pic>
        <p:nvPicPr>
          <p:cNvPr id="29" name="Espaço Reservado para Conteúdo 28">
            <a:extLst>
              <a:ext uri="{FF2B5EF4-FFF2-40B4-BE49-F238E27FC236}">
                <a16:creationId xmlns:a16="http://schemas.microsoft.com/office/drawing/2014/main" id="{26CDC2D8-734D-CF20-467C-8ED8EDF0B0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42511" y="747496"/>
            <a:ext cx="7150675" cy="5363007"/>
          </a:xfrm>
        </p:spPr>
      </p:pic>
    </p:spTree>
    <p:extLst>
      <p:ext uri="{BB962C8B-B14F-4D97-AF65-F5344CB8AC3E}">
        <p14:creationId xmlns:p14="http://schemas.microsoft.com/office/powerpoint/2010/main" val="1672769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78615574-7DB1-4649-DA9C-2CC2F6987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2849" y="718993"/>
            <a:ext cx="4082646" cy="5443528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5EB27C47-F88B-47BB-166F-14BE3AE2C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Protestos no centro de Londres e cozinhas em </a:t>
            </a:r>
            <a:r>
              <a:rPr lang="pt-BR" sz="3600" b="1" dirty="0" err="1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Wandsworth</a:t>
            </a:r>
            <a:r>
              <a:rPr lang="pt-BR" sz="36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, (sul)</a:t>
            </a:r>
            <a:endParaRPr lang="pt-BR" dirty="0">
              <a:latin typeface="Corbel" panose="020B0503020204020204" pitchFamily="34" charset="0"/>
            </a:endParaRPr>
          </a:p>
        </p:txBody>
      </p:sp>
      <p:pic>
        <p:nvPicPr>
          <p:cNvPr id="5" name="Espaço Reservado para Conteúdo 24">
            <a:extLst>
              <a:ext uri="{FF2B5EF4-FFF2-40B4-BE49-F238E27FC236}">
                <a16:creationId xmlns:a16="http://schemas.microsoft.com/office/drawing/2014/main" id="{0AC2A943-D6B2-545C-9D24-6DCEFD573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0922" y="718993"/>
            <a:ext cx="4082646" cy="544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617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217EFD-1464-AF7D-3970-BC3D348F5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Cozinhas industriais em </a:t>
            </a:r>
            <a:r>
              <a:rPr lang="pt-BR" sz="3600" b="1" dirty="0" err="1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Batterse</a:t>
            </a:r>
            <a:r>
              <a:rPr lang="pt-BR" b="1" dirty="0" err="1">
                <a:latin typeface="Corbel" panose="020B0503020204020204" pitchFamily="34" charset="0"/>
                <a:ea typeface="Times New Roman" panose="02020603050405020304" pitchFamily="18" charset="0"/>
              </a:rPr>
              <a:t>a</a:t>
            </a:r>
            <a:r>
              <a:rPr lang="pt-BR" b="1" dirty="0">
                <a:latin typeface="Corbel" panose="020B0503020204020204" pitchFamily="34" charset="0"/>
                <a:ea typeface="Times New Roman" panose="02020603050405020304" pitchFamily="18" charset="0"/>
              </a:rPr>
              <a:t> (</a:t>
            </a:r>
            <a:r>
              <a:rPr lang="pt-BR" sz="3600" b="1" dirty="0">
                <a:effectLst/>
                <a:latin typeface="Corbel" panose="020B0503020204020204" pitchFamily="34" charset="0"/>
                <a:ea typeface="Times New Roman" panose="02020603050405020304" pitchFamily="18" charset="0"/>
              </a:rPr>
              <a:t>sudoeste)</a:t>
            </a:r>
            <a:endParaRPr lang="pt-BR" dirty="0">
              <a:latin typeface="Corbel" panose="020B0503020204020204" pitchFamily="34" charset="0"/>
            </a:endParaRPr>
          </a:p>
        </p:txBody>
      </p:sp>
      <p:pic>
        <p:nvPicPr>
          <p:cNvPr id="3" name="Espaço Reservado para Conteúdo 2">
            <a:extLst>
              <a:ext uri="{FF2B5EF4-FFF2-40B4-BE49-F238E27FC236}">
                <a16:creationId xmlns:a16="http://schemas.microsoft.com/office/drawing/2014/main" id="{6C9C8196-8E59-2C15-B3C9-E7D9798AB0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2155" y="863600"/>
            <a:ext cx="6828366" cy="5121275"/>
          </a:xfrm>
        </p:spPr>
      </p:pic>
    </p:spTree>
    <p:extLst>
      <p:ext uri="{BB962C8B-B14F-4D97-AF65-F5344CB8AC3E}">
        <p14:creationId xmlns:p14="http://schemas.microsoft.com/office/powerpoint/2010/main" val="19841973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35D108-B6A4-B959-1EC2-176E4A79D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Conclusão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038DA1C-D200-73C6-91E2-4B540D69A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18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Há mais-valia relativa (intensificação) e mais-valia absoluta (extensão da jornada de trabalho) sendo extraídas neste trabalho</a:t>
            </a:r>
          </a:p>
          <a:p>
            <a:r>
              <a:rPr lang="pt-BR" sz="18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pagamento por peça permite a extensão da jornada de trabalho e impacta a subjetividade dos trabalhadores e sua saúde física e mental (pressão para atingir metas/autogestão)</a:t>
            </a:r>
          </a:p>
          <a:p>
            <a:r>
              <a:rPr lang="pt-BR" sz="18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trabalhadores brasileiros conquistaram direitos que os trabalhadores de Londres ainda não conquistaram </a:t>
            </a:r>
            <a:r>
              <a:rPr lang="pt-BR" sz="1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(como não ter que subir para seus apartamentos e a luta por pontos de apoio).</a:t>
            </a:r>
          </a:p>
          <a:p>
            <a:r>
              <a:rPr lang="pt-BR" sz="18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trabalho de entregas de mercadorias e transporte de pessoas pode ser considerado como </a:t>
            </a:r>
            <a:r>
              <a:rPr lang="pt-BR" sz="18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trabalho produtivo. </a:t>
            </a:r>
          </a:p>
          <a:p>
            <a:r>
              <a:rPr lang="pt-BR" sz="1800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Não é rentismo, porque há </a:t>
            </a:r>
            <a:r>
              <a:rPr lang="pt-BR" sz="1800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mais-valia sendo apropriada na forma de trabalho não pago. </a:t>
            </a:r>
            <a:r>
              <a:rPr lang="pt-BR" sz="1800" b="1" kern="1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Seria rentismo se não houvesse controle sobre o trabalho e subordinação dos trabalhadores, atuando a plataforma apenas como um intermediário (agência de empregos, divulgando “ofertas” de serviços). </a:t>
            </a:r>
            <a:endParaRPr lang="pt-BR" sz="1800" b="1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3100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34BB87-421A-8EE2-5CAC-CD0B45808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b="1" dirty="0"/>
              <a:t>Obrigada!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7A62FCC-874C-B785-8B9F-8DC2B4FAF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dirty="0">
                <a:hlinkClick r:id="rId2"/>
              </a:rPr>
              <a:t>laura.gontijo@yahoo.com.br</a:t>
            </a:r>
            <a:endParaRPr lang="pt-BR" dirty="0"/>
          </a:p>
          <a:p>
            <a:pPr marL="0" indent="0" algn="ctr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6526822"/>
      </p:ext>
    </p:extLst>
  </p:cSld>
  <p:clrMapOvr>
    <a:masterClrMapping/>
  </p:clrMapOvr>
</p:sld>
</file>

<file path=ppt/theme/theme1.xml><?xml version="1.0" encoding="utf-8"?>
<a:theme xmlns:a="http://schemas.openxmlformats.org/drawingml/2006/main" name="Quadro">
  <a:themeElements>
    <a:clrScheme name="Quadro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Quadro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adro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27978</TotalTime>
  <Words>2478</Words>
  <Application>Microsoft Macintosh PowerPoint</Application>
  <PresentationFormat>Widescreen</PresentationFormat>
  <Paragraphs>147</Paragraphs>
  <Slides>34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40" baseType="lpstr">
      <vt:lpstr>Arial</vt:lpstr>
      <vt:lpstr>Calibri</vt:lpstr>
      <vt:lpstr>Corbel</vt:lpstr>
      <vt:lpstr>Times New Roman</vt:lpstr>
      <vt:lpstr>Wingdings 2</vt:lpstr>
      <vt:lpstr>Quadro</vt:lpstr>
      <vt:lpstr>Trabalho por plataformas digitais e teoria do valor: uma análise a partir das condições de vida de entregadores de comida em Londres</vt:lpstr>
      <vt:lpstr>Primeira parte</vt:lpstr>
      <vt:lpstr>Contexto</vt:lpstr>
      <vt:lpstr>Trabalho produtivo versus improdutivo</vt:lpstr>
      <vt:lpstr>Premissas básicas</vt:lpstr>
      <vt:lpstr>Premissas básicas</vt:lpstr>
      <vt:lpstr>Premissas básicas</vt:lpstr>
      <vt:lpstr>Transporte e comunicações</vt:lpstr>
      <vt:lpstr>Valor é relação social</vt:lpstr>
      <vt:lpstr>Transporte e comunicações</vt:lpstr>
      <vt:lpstr>Transporte e comunicações</vt:lpstr>
      <vt:lpstr>Transporte e comunicações</vt:lpstr>
      <vt:lpstr>Transporte e comunicações</vt:lpstr>
      <vt:lpstr>Transporte e comunicações</vt:lpstr>
      <vt:lpstr>Hipóteses</vt:lpstr>
      <vt:lpstr>Hipóteses</vt:lpstr>
      <vt:lpstr>Metodologia </vt:lpstr>
      <vt:lpstr>Análise das entrevistas</vt:lpstr>
      <vt:lpstr>Apresentação do PowerPoint</vt:lpstr>
      <vt:lpstr>Salário por peça </vt:lpstr>
      <vt:lpstr>Segunda parte</vt:lpstr>
      <vt:lpstr>Londres (Reino Unido)</vt:lpstr>
      <vt:lpstr>Nuvem de palavras</vt:lpstr>
      <vt:lpstr>Condições de vida</vt:lpstr>
      <vt:lpstr>Condições de vida</vt:lpstr>
      <vt:lpstr>Regulamentação e “ilegalidade” </vt:lpstr>
      <vt:lpstr>Dificuldades para a organização coletiva</vt:lpstr>
      <vt:lpstr>Salário por peça</vt:lpstr>
      <vt:lpstr>Resultados das entrevistas </vt:lpstr>
      <vt:lpstr>Protestos no centro de Londres</vt:lpstr>
      <vt:lpstr>Protestos no centro de Londres e cozinhas em Wandsworth, (sul)</vt:lpstr>
      <vt:lpstr>Cozinhas industriais em Battersea (sudoeste)</vt:lpstr>
      <vt:lpstr>Conclusão</vt:lpstr>
      <vt:lpstr>Obrigada!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 condições de vida e trabalho dos entregadores brasileiros em plataformas de delivery e logística em Londres.</dc:title>
  <dc:creator>lauravallegontijo8@gmail.com</dc:creator>
  <cp:lastModifiedBy>lauravallegontijo8@gmail.com</cp:lastModifiedBy>
  <cp:revision>257</cp:revision>
  <dcterms:created xsi:type="dcterms:W3CDTF">2024-07-15T11:48:03Z</dcterms:created>
  <dcterms:modified xsi:type="dcterms:W3CDTF">2024-12-04T17:32:34Z</dcterms:modified>
</cp:coreProperties>
</file>