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Lexend Deca" charset="1" panose="00000000000000000000"/>
      <p:regular r:id="rId17"/>
    </p:embeddedFont>
    <p:embeddedFont>
      <p:font typeface="Clear Sans" charset="1" panose="020B05030302020203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794184" y="9239250"/>
            <a:ext cx="10512698" cy="9525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990685" y="962025"/>
            <a:ext cx="10708149" cy="1905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17254494" y="7126927"/>
            <a:ext cx="0" cy="2131373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5400000">
            <a:off x="15139860" y="5215145"/>
            <a:ext cx="3526257" cy="807787"/>
          </a:xfrm>
          <a:custGeom>
            <a:avLst/>
            <a:gdLst/>
            <a:ahLst/>
            <a:cxnLst/>
            <a:rect r="r" b="b" t="t" l="l"/>
            <a:pathLst>
              <a:path h="807787" w="3526257">
                <a:moveTo>
                  <a:pt x="0" y="0"/>
                </a:moveTo>
                <a:lnTo>
                  <a:pt x="3526257" y="0"/>
                </a:lnTo>
                <a:lnTo>
                  <a:pt x="3526257" y="807787"/>
                </a:lnTo>
                <a:lnTo>
                  <a:pt x="0" y="807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64295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1038225" y="942975"/>
            <a:ext cx="0" cy="2131373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-5400000">
            <a:off x="-358862" y="4131850"/>
            <a:ext cx="3526257" cy="846214"/>
          </a:xfrm>
          <a:custGeom>
            <a:avLst/>
            <a:gdLst/>
            <a:ahLst/>
            <a:cxnLst/>
            <a:rect r="r" b="b" t="t" l="l"/>
            <a:pathLst>
              <a:path h="846214" w="3526257">
                <a:moveTo>
                  <a:pt x="0" y="0"/>
                </a:moveTo>
                <a:lnTo>
                  <a:pt x="3526257" y="0"/>
                </a:lnTo>
                <a:lnTo>
                  <a:pt x="3526257" y="846214"/>
                </a:lnTo>
                <a:lnTo>
                  <a:pt x="0" y="8462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5683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98880" y="2507794"/>
            <a:ext cx="12773111" cy="4161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7"/>
              </a:lnSpc>
            </a:pPr>
            <a:r>
              <a:rPr lang="en-US" sz="6034" spc="681">
                <a:solidFill>
                  <a:srgbClr val="FFC74B"/>
                </a:solidFill>
                <a:latin typeface="Lexend Deca"/>
                <a:ea typeface="Lexend Deca"/>
                <a:cs typeface="Lexend Deca"/>
                <a:sym typeface="Lexend Deca"/>
              </a:rPr>
              <a:t>RACISMO ALGORÍTMICO EM PERSPECTIVA: ANÁLISE CRÍTICA DOS CASOS NA ‘LINHA DO TEMPO’ DE TARCÍZIO SILVA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98880" y="7051133"/>
            <a:ext cx="12490239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Maria Alice Félix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Mestranda em Política Social, UFV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19626" y="4307348"/>
            <a:ext cx="4950952" cy="4950952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>
                <a:alpha val="78824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737374" y="4307348"/>
            <a:ext cx="4950952" cy="4950952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>
                <a:alpha val="8000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921480" y="1278845"/>
            <a:ext cx="4950952" cy="4950952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>
                <a:alpha val="80000"/>
              </a:srgbClr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741232" y="5388721"/>
            <a:ext cx="3038065" cy="3445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17"/>
              </a:lnSpc>
              <a:spcBef>
                <a:spcPct val="0"/>
              </a:spcBef>
            </a:pPr>
            <a:r>
              <a:rPr lang="en-US" sz="2441" spc="141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TRABALHO ESCRAVIZADO DESEMPENHOU UM PAPEL CENTRAL NA ACUMULAÇÃO PRIMITIVA DE CAPITAL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00072" y="6000590"/>
            <a:ext cx="3144718" cy="2221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37"/>
              </a:lnSpc>
              <a:spcBef>
                <a:spcPct val="0"/>
              </a:spcBef>
            </a:pPr>
            <a:r>
              <a:rPr lang="en-US" sz="2526" spc="146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A EXPLORAÇÃO ASSUME FORMAS ESPECÍFICAS PARA PESSOAS NEGRAS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60265" y="2430107"/>
            <a:ext cx="4482672" cy="2445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3"/>
              </a:lnSpc>
              <a:spcBef>
                <a:spcPct val="0"/>
              </a:spcBef>
            </a:pPr>
            <a:r>
              <a:rPr lang="en-US" sz="2352" spc="136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VALOR DA MERCADORIA DETERMINADO PELA QUANTIDADE DE TRABALHO SOCIALMENTE NECESSÁRIO PARA SUA PRODUÇÃO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3431" y="708299"/>
            <a:ext cx="9406834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240"/>
              </a:lnSpc>
              <a:spcBef>
                <a:spcPct val="0"/>
              </a:spcBef>
            </a:pPr>
            <a:r>
              <a:rPr lang="en-US" sz="5200" spc="301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TEORIA DO VALOR TRABALHO EM MARX E A QUESTÃO RACIAL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436311"/>
            <a:ext cx="6399942" cy="4764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99"/>
              </a:lnSpc>
            </a:pPr>
            <a:r>
              <a:rPr lang="en-US" sz="31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Se a finalidade do capitalista no processo de valorização é a produção de mais-valor, e esta produção se sustenta no exercício de trabalho em tempo médio, não é imediatamente visível, como princípio da produção de valor, uma necessária diferença racial.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11225390" y="6829598"/>
            <a:ext cx="2897408" cy="611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sz="1805" spc="104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ESTRATIFICAÇÃO</a:t>
            </a:r>
          </a:p>
          <a:p>
            <a:pPr algn="ctr" marL="0" indent="0" lvl="0">
              <a:lnSpc>
                <a:spcPts val="2527"/>
              </a:lnSpc>
              <a:spcBef>
                <a:spcPct val="0"/>
              </a:spcBef>
            </a:pPr>
            <a:r>
              <a:rPr lang="en-US" sz="1805" spc="104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 SOCIAL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74922" y="3040062"/>
            <a:ext cx="6656090" cy="226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</a:pPr>
            <a:r>
              <a:rPr lang="en-US" sz="8000" spc="464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QUEM CODA?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107286" y="2122170"/>
            <a:ext cx="8000343" cy="7585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74395" indent="-437197" lvl="1">
              <a:lnSpc>
                <a:spcPts val="6034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Cientistas de dados, engenheiros de IA e desenvolvedores de softwares;</a:t>
            </a:r>
          </a:p>
          <a:p>
            <a:pPr algn="just" marL="874395" indent="-437197" lvl="1">
              <a:lnSpc>
                <a:spcPts val="6034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Big Techs e startups de IA;</a:t>
            </a:r>
          </a:p>
          <a:p>
            <a:pPr algn="just" marL="874395" indent="-437197" lvl="1">
              <a:lnSpc>
                <a:spcPts val="6034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Estado e Políticas públicas incompletas e/ou inexistentes;</a:t>
            </a:r>
          </a:p>
          <a:p>
            <a:pPr algn="just">
              <a:lnSpc>
                <a:spcPts val="6034"/>
              </a:lnSpc>
            </a:pPr>
          </a:p>
          <a:p>
            <a:pPr algn="just" marL="874395" indent="-437197" lvl="1">
              <a:lnSpc>
                <a:spcPts val="6034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Falta de diversidade nas equipes: Walmart, Google, X, Microsoft, Toyota, Meta, Zoom</a:t>
            </a:r>
          </a:p>
        </p:txBody>
      </p:sp>
      <p:sp>
        <p:nvSpPr>
          <p:cNvPr name="AutoShape 4" id="4"/>
          <p:cNvSpPr/>
          <p:nvPr/>
        </p:nvSpPr>
        <p:spPr>
          <a:xfrm rot="5400000">
            <a:off x="-4972522" y="3210567"/>
            <a:ext cx="12038317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1027587" y="9229725"/>
            <a:ext cx="2131373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733043" y="1028700"/>
            <a:ext cx="3526257" cy="767312"/>
          </a:xfrm>
          <a:custGeom>
            <a:avLst/>
            <a:gdLst/>
            <a:ahLst/>
            <a:cxnLst/>
            <a:rect r="r" b="b" t="t" l="l"/>
            <a:pathLst>
              <a:path h="767312" w="3526257">
                <a:moveTo>
                  <a:pt x="0" y="0"/>
                </a:moveTo>
                <a:lnTo>
                  <a:pt x="3526257" y="0"/>
                </a:lnTo>
                <a:lnTo>
                  <a:pt x="3526257" y="767312"/>
                </a:lnTo>
                <a:lnTo>
                  <a:pt x="0" y="767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7296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0800000">
            <a:off x="1047807" y="1000125"/>
            <a:ext cx="1763453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5399866">
            <a:off x="311309" y="1717546"/>
            <a:ext cx="1472940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47807" y="3191149"/>
            <a:ext cx="16211493" cy="404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619"/>
              </a:lnSpc>
            </a:pPr>
            <a:r>
              <a:rPr lang="en-US" sz="32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Tecnologia biométrica usada para a identificação de indivíduos, baseada na coleta e no reconhecimento automatizado de características biológicas e comportamentais mensuráveis, como altura, tamanho das mãos, digitais, retina ou íris, voz e forma de caminhar, conforme descrito no Decreto n. 10.046/19.</a:t>
            </a:r>
          </a:p>
          <a:p>
            <a:pPr algn="just">
              <a:lnSpc>
                <a:spcPts val="4619"/>
              </a:lnSpc>
            </a:pPr>
          </a:p>
          <a:p>
            <a:pPr algn="just" marL="0" indent="0" lvl="0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Em geral, as tecnologias de reconhecimento facial funcionam por meio de duas etapas: registro e  correspondência/reconhecimento.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94847" y="1305199"/>
            <a:ext cx="7749153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9"/>
              </a:lnSpc>
              <a:spcBef>
                <a:spcPct val="0"/>
              </a:spcBef>
            </a:pPr>
            <a:r>
              <a:rPr lang="en-US" sz="5699" spc="330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RECONHECIMENTO FACIAL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47807" y="9260495"/>
            <a:ext cx="16211493" cy="554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Fórmulas ou processos matemáticos que seguem uma sequência de passos.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8226016"/>
            <a:ext cx="7749153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9"/>
              </a:lnSpc>
              <a:spcBef>
                <a:spcPct val="0"/>
              </a:spcBef>
            </a:pPr>
            <a:r>
              <a:rPr lang="en-US" sz="5700" spc="330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ALGORITMOS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3680558" y="9201150"/>
            <a:ext cx="15698002" cy="5715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662224" y="2124924"/>
            <a:ext cx="14299902" cy="6261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528"/>
              </a:lnSpc>
            </a:pPr>
            <a:r>
              <a:rPr lang="en-US" sz="3234" spc="187">
                <a:solidFill>
                  <a:srgbClr val="FFC74B"/>
                </a:solidFill>
                <a:latin typeface="Lexend Deca"/>
                <a:ea typeface="Lexend Deca"/>
                <a:cs typeface="Lexend Deca"/>
                <a:sym typeface="Lexend Deca"/>
              </a:rPr>
              <a:t>A UTILIZAÇÃO CADA VEZ MAIS FREQUENTE DOS ALGORITMOS PARA PROCESSOS DECISÓRIOS E ANÁLISES DE TEOR SUBJETIVO EM GERAL, QUE ALIMENTAM A PERCEPÇÃO ILUSÓRIA DE ONISCIÊNCIA E DE ONIPOTÊNCIA DOS MODELOS MATEMÁTICOS, VAI EM DIREÇÃO À INESCRUTABILIDADE DA INTELIGÊNCIA ARTIFICIAL, QUE TEM TIDO LIVRE ARBÍTRIO DE QUE “AS DECISÕES DISCRIMINATÓRIAS A QUE OS PROGRAMAS CHEGAM NÃO SEJAM VINCULADAS À OBRIGAÇÃO DE PRESTAR CONTAS, MOTIVAR E EXPLICAR OS PROCESSOS DECISÓRIOS QUE CONDUZEM.”(SILVA, 2021, P. 53).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03904" y="642436"/>
            <a:ext cx="3402859" cy="772528"/>
          </a:xfrm>
          <a:custGeom>
            <a:avLst/>
            <a:gdLst/>
            <a:ahLst/>
            <a:cxnLst/>
            <a:rect r="r" b="b" t="t" l="l"/>
            <a:pathLst>
              <a:path h="772528" w="3402859">
                <a:moveTo>
                  <a:pt x="0" y="0"/>
                </a:moveTo>
                <a:lnTo>
                  <a:pt x="3402859" y="0"/>
                </a:lnTo>
                <a:lnTo>
                  <a:pt x="3402859" y="772528"/>
                </a:lnTo>
                <a:lnTo>
                  <a:pt x="0" y="772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65781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0800000">
            <a:off x="1047807" y="1000125"/>
            <a:ext cx="1763453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5399866">
            <a:off x="311309" y="1717546"/>
            <a:ext cx="1472940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487722" y="3038749"/>
            <a:ext cx="8311439" cy="5527379"/>
          </a:xfrm>
          <a:custGeom>
            <a:avLst/>
            <a:gdLst/>
            <a:ahLst/>
            <a:cxnLst/>
            <a:rect r="r" b="b" t="t" l="l"/>
            <a:pathLst>
              <a:path h="5527379" w="8311439">
                <a:moveTo>
                  <a:pt x="0" y="0"/>
                </a:moveTo>
                <a:lnTo>
                  <a:pt x="8311439" y="0"/>
                </a:lnTo>
                <a:lnTo>
                  <a:pt x="8311439" y="5527379"/>
                </a:lnTo>
                <a:lnTo>
                  <a:pt x="0" y="55273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191149"/>
            <a:ext cx="10343954" cy="6364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O modo pelo qual a disposição de tecnologias e imaginários sociotécnicos em um mundo moldado pela supremacia branca realiza a ordenação algorítmica racializada de classificação social, recursos e violência em detrimento de grupos minorizados. Tal ordenação pode ser vista como uma camada adicional do racismo estrutural, que, além do mais, molda o futuro e os horizontes de relações de poder, adicionando mais opacidade sobre a exploração e a opressão global que já ocorriam desde o projeto colonial do século XVI (SILVA, 2022, p.69)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94847" y="1305199"/>
            <a:ext cx="65966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9"/>
              </a:lnSpc>
              <a:spcBef>
                <a:spcPct val="0"/>
              </a:spcBef>
            </a:pPr>
            <a:r>
              <a:rPr lang="en-US" sz="5699" spc="330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RACISMO ALGORÍTMICO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34592" y="624205"/>
            <a:ext cx="5569872" cy="8496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80"/>
              </a:lnSpc>
            </a:pPr>
            <a:r>
              <a:rPr lang="en-US" sz="6800" spc="394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MAPEANDO MICROAGRESSÕES RACIAIS NA LINHA DO TEMPO          DE TARCÍZIO SILVA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060339" y="3231012"/>
            <a:ext cx="7198961" cy="502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4395" indent="-437197" lvl="1">
              <a:lnSpc>
                <a:spcPts val="5022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6 casos de racismo algorítmico de reconhecimento facial contra pessoas negras no Brasil;</a:t>
            </a:r>
          </a:p>
          <a:p>
            <a:pPr algn="l" marL="874395" indent="-437197" lvl="1">
              <a:lnSpc>
                <a:spcPts val="5022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Primeiro caso aparece em 2019;</a:t>
            </a:r>
          </a:p>
          <a:p>
            <a:pPr algn="l" marL="874395" indent="-437197" lvl="1">
              <a:lnSpc>
                <a:spcPts val="5022"/>
              </a:lnSpc>
              <a:buFont typeface="Arial"/>
              <a:buChar char="•"/>
            </a:pPr>
            <a:r>
              <a:rPr lang="en-US" sz="4050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Último em janeiro de 2024.</a:t>
            </a:r>
          </a:p>
        </p:txBody>
      </p:sp>
      <p:sp>
        <p:nvSpPr>
          <p:cNvPr name="AutoShape 4" id="4"/>
          <p:cNvSpPr/>
          <p:nvPr/>
        </p:nvSpPr>
        <p:spPr>
          <a:xfrm rot="5400000">
            <a:off x="-4972522" y="3210567"/>
            <a:ext cx="12038317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1027587" y="9229725"/>
            <a:ext cx="2131373" cy="0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3733043" y="1028700"/>
            <a:ext cx="3526257" cy="767312"/>
          </a:xfrm>
          <a:custGeom>
            <a:avLst/>
            <a:gdLst/>
            <a:ahLst/>
            <a:cxnLst/>
            <a:rect r="r" b="b" t="t" l="l"/>
            <a:pathLst>
              <a:path h="767312" w="3526257">
                <a:moveTo>
                  <a:pt x="0" y="0"/>
                </a:moveTo>
                <a:lnTo>
                  <a:pt x="3526257" y="0"/>
                </a:lnTo>
                <a:lnTo>
                  <a:pt x="3526257" y="767312"/>
                </a:lnTo>
                <a:lnTo>
                  <a:pt x="0" y="767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72961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2847" y="486538"/>
            <a:ext cx="16764946" cy="9214238"/>
          </a:xfrm>
          <a:custGeom>
            <a:avLst/>
            <a:gdLst/>
            <a:ahLst/>
            <a:cxnLst/>
            <a:rect r="r" b="b" t="t" l="l"/>
            <a:pathLst>
              <a:path h="9214238" w="16764946">
                <a:moveTo>
                  <a:pt x="0" y="0"/>
                </a:moveTo>
                <a:lnTo>
                  <a:pt x="16764946" y="0"/>
                </a:lnTo>
                <a:lnTo>
                  <a:pt x="16764946" y="9214238"/>
                </a:lnTo>
                <a:lnTo>
                  <a:pt x="0" y="9214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6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95658" y="3932288"/>
            <a:ext cx="556274" cy="556274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995658" y="4854494"/>
            <a:ext cx="556274" cy="556274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995658" y="6698905"/>
            <a:ext cx="556274" cy="556274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995658" y="5776699"/>
            <a:ext cx="556274" cy="556274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995658" y="7621110"/>
            <a:ext cx="556274" cy="556274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7015843" y="3581739"/>
            <a:ext cx="7853282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39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Abordagem, prisão e mortes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15843" y="4505550"/>
            <a:ext cx="5276500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999"/>
              </a:lnSpc>
              <a:spcBef>
                <a:spcPct val="0"/>
              </a:spcBef>
            </a:pPr>
            <a:r>
              <a:rPr lang="en-US" sz="39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Acusações racistas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15843" y="6353172"/>
            <a:ext cx="7480883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999"/>
              </a:lnSpc>
              <a:spcBef>
                <a:spcPct val="0"/>
              </a:spcBef>
            </a:pPr>
            <a:r>
              <a:rPr lang="en-US" sz="39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Mercantilização de informações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15843" y="5429361"/>
            <a:ext cx="5276500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999"/>
              </a:lnSpc>
              <a:spcBef>
                <a:spcPct val="0"/>
              </a:spcBef>
            </a:pPr>
            <a:r>
              <a:rPr lang="en-US" sz="39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Reforço da violência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15843" y="7276982"/>
            <a:ext cx="5276500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999"/>
              </a:lnSpc>
              <a:spcBef>
                <a:spcPct val="0"/>
              </a:spcBef>
            </a:pPr>
            <a:r>
              <a:rPr lang="en-US" sz="3999">
                <a:solidFill>
                  <a:srgbClr val="F2EBD7"/>
                </a:solidFill>
                <a:latin typeface="Clear Sans"/>
                <a:ea typeface="Clear Sans"/>
                <a:cs typeface="Clear Sans"/>
                <a:sym typeface="Clear Sans"/>
              </a:rPr>
              <a:t>Esteriótipos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1075" y="2352395"/>
            <a:ext cx="16230600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60"/>
              </a:lnSpc>
              <a:spcBef>
                <a:spcPct val="0"/>
              </a:spcBef>
            </a:pPr>
            <a:r>
              <a:rPr lang="en-US" sz="7300" spc="423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CONSEQUÊNCIAS</a:t>
            </a:r>
          </a:p>
        </p:txBody>
      </p:sp>
      <p:sp>
        <p:nvSpPr>
          <p:cNvPr name="AutoShape 18" id="18"/>
          <p:cNvSpPr/>
          <p:nvPr/>
        </p:nvSpPr>
        <p:spPr>
          <a:xfrm>
            <a:off x="1076325" y="7508067"/>
            <a:ext cx="0" cy="1763453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 flipV="true">
            <a:off x="1057276" y="9271520"/>
            <a:ext cx="1472940" cy="57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17211675" y="1335932"/>
            <a:ext cx="0" cy="1763453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 flipH="true">
            <a:off x="15757784" y="1335875"/>
            <a:ext cx="1472940" cy="57"/>
          </a:xfrm>
          <a:prstGeom prst="line">
            <a:avLst/>
          </a:prstGeom>
          <a:ln cap="rnd" w="95250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668960"/>
            <a:ext cx="16230600" cy="5918441"/>
            <a:chOff x="0" y="0"/>
            <a:chExt cx="15012661" cy="54743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012662" cy="5474323"/>
            </a:xfrm>
            <a:custGeom>
              <a:avLst/>
              <a:gdLst/>
              <a:ahLst/>
              <a:cxnLst/>
              <a:rect r="r" b="b" t="t" l="l"/>
              <a:pathLst>
                <a:path h="5474323" w="15012662">
                  <a:moveTo>
                    <a:pt x="14888201" y="5474323"/>
                  </a:moveTo>
                  <a:lnTo>
                    <a:pt x="124460" y="5474323"/>
                  </a:lnTo>
                  <a:cubicBezTo>
                    <a:pt x="55880" y="5474323"/>
                    <a:pt x="0" y="5418443"/>
                    <a:pt x="0" y="53498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888201" y="0"/>
                  </a:lnTo>
                  <a:cubicBezTo>
                    <a:pt x="14956782" y="0"/>
                    <a:pt x="15012662" y="55880"/>
                    <a:pt x="15012662" y="124460"/>
                  </a:cubicBezTo>
                  <a:lnTo>
                    <a:pt x="15012662" y="5349863"/>
                  </a:lnTo>
                  <a:cubicBezTo>
                    <a:pt x="15012662" y="5418443"/>
                    <a:pt x="14956782" y="5474323"/>
                    <a:pt x="14888201" y="5474323"/>
                  </a:cubicBezTo>
                  <a:close/>
                </a:path>
              </a:pathLst>
            </a:custGeom>
            <a:solidFill>
              <a:srgbClr val="FFC74B"/>
            </a:solidFill>
          </p:spPr>
        </p:sp>
      </p:grpSp>
      <p:sp>
        <p:nvSpPr>
          <p:cNvPr name="AutoShape 4" id="4"/>
          <p:cNvSpPr/>
          <p:nvPr/>
        </p:nvSpPr>
        <p:spPr>
          <a:xfrm>
            <a:off x="5797761" y="9820459"/>
            <a:ext cx="12490239" cy="0"/>
          </a:xfrm>
          <a:prstGeom prst="line">
            <a:avLst/>
          </a:prstGeom>
          <a:ln cap="flat" w="85725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296401" y="3131504"/>
            <a:ext cx="15695197" cy="5134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5501" indent="-322751" lvl="1">
              <a:lnSpc>
                <a:spcPts val="3737"/>
              </a:lnSpc>
              <a:buFont typeface="Arial"/>
              <a:buChar char="•"/>
            </a:pPr>
            <a:r>
              <a:rPr lang="en-US" sz="2989" spc="173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NÃO SE TRATA APENAS DE DIVERSIFICAR BANCOS DE IMAGENS. </a:t>
            </a:r>
          </a:p>
          <a:p>
            <a:pPr algn="just">
              <a:lnSpc>
                <a:spcPts val="3737"/>
              </a:lnSpc>
            </a:pPr>
          </a:p>
          <a:p>
            <a:pPr algn="just" marL="645501" indent="-322751" lvl="1">
              <a:lnSpc>
                <a:spcPts val="3737"/>
              </a:lnSpc>
              <a:buFont typeface="Arial"/>
              <a:buChar char="•"/>
            </a:pPr>
            <a:r>
              <a:rPr lang="en-US" sz="2989" spc="173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IDEOLOGIA EM CÓDIGOS: </a:t>
            </a:r>
            <a:r>
              <a:rPr lang="en-US" sz="2989" spc="173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TRATA-SE DA DIMENSÃO REAL, SOCIAL, POLÍTICA, CULTURAL E ECONÔMICA QUE O MUNDO DIGITAL HOJE TEM. </a:t>
            </a:r>
          </a:p>
          <a:p>
            <a:pPr algn="just">
              <a:lnSpc>
                <a:spcPts val="3737"/>
              </a:lnSpc>
            </a:pPr>
          </a:p>
          <a:p>
            <a:pPr algn="just" marL="645501" indent="-322751" lvl="1">
              <a:lnSpc>
                <a:spcPts val="3737"/>
              </a:lnSpc>
              <a:buFont typeface="Arial"/>
              <a:buChar char="•"/>
            </a:pPr>
            <a:r>
              <a:rPr lang="en-US" sz="2989" spc="173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DESPOLITIZAÇÃO DOS PROBLEMAS: TRATADOS COMO SIMPLES DESAFIOS TÉCNICOS OU DE GESTÃO.</a:t>
            </a:r>
          </a:p>
          <a:p>
            <a:pPr algn="just">
              <a:lnSpc>
                <a:spcPts val="3737"/>
              </a:lnSpc>
            </a:pPr>
          </a:p>
          <a:p>
            <a:pPr algn="just" marL="645501" indent="-322751" lvl="1">
              <a:lnSpc>
                <a:spcPts val="3737"/>
              </a:lnSpc>
              <a:buFont typeface="Arial"/>
              <a:buChar char="•"/>
            </a:pPr>
            <a:r>
              <a:rPr lang="en-US" sz="2989" spc="173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A BUSCA POR UMA SOBERANIA TECNOLÓGICA QUE VISE LETRAMENTO DIGITAL E CIÊNCIA VISANDO TRANSFORMAÇÃO DO ESPAÇO DIGITAL.</a:t>
            </a:r>
          </a:p>
        </p:txBody>
      </p:sp>
      <p:sp>
        <p:nvSpPr>
          <p:cNvPr name="Freeform 6" id="6"/>
          <p:cNvSpPr/>
          <p:nvPr/>
        </p:nvSpPr>
        <p:spPr>
          <a:xfrm flipH="true" flipV="true" rot="-10800000">
            <a:off x="16726713" y="1282659"/>
            <a:ext cx="3122574" cy="1175223"/>
          </a:xfrm>
          <a:custGeom>
            <a:avLst/>
            <a:gdLst/>
            <a:ahLst/>
            <a:cxnLst/>
            <a:rect r="r" b="b" t="t" l="l"/>
            <a:pathLst>
              <a:path h="1175223" w="3122574">
                <a:moveTo>
                  <a:pt x="3122574" y="1175223"/>
                </a:moveTo>
                <a:lnTo>
                  <a:pt x="0" y="1175223"/>
                </a:lnTo>
                <a:lnTo>
                  <a:pt x="0" y="0"/>
                </a:lnTo>
                <a:lnTo>
                  <a:pt x="3122574" y="0"/>
                </a:lnTo>
                <a:lnTo>
                  <a:pt x="3122574" y="11752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72774" y="1519610"/>
            <a:ext cx="6656090" cy="1149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</a:pPr>
            <a:r>
              <a:rPr lang="en-US" sz="8000" spc="464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EM SUMA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636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>
            <a:off x="1333796" y="1442148"/>
            <a:ext cx="15925453" cy="19050"/>
          </a:xfrm>
          <a:prstGeom prst="line">
            <a:avLst/>
          </a:prstGeom>
          <a:ln cap="flat" w="85725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true" rot="0">
            <a:off x="829018" y="1028700"/>
            <a:ext cx="3122574" cy="1175223"/>
          </a:xfrm>
          <a:custGeom>
            <a:avLst/>
            <a:gdLst/>
            <a:ahLst/>
            <a:cxnLst/>
            <a:rect r="r" b="b" t="t" l="l"/>
            <a:pathLst>
              <a:path h="1175223" w="3122574">
                <a:moveTo>
                  <a:pt x="0" y="1175223"/>
                </a:moveTo>
                <a:lnTo>
                  <a:pt x="3122574" y="1175223"/>
                </a:lnTo>
                <a:lnTo>
                  <a:pt x="3122574" y="0"/>
                </a:lnTo>
                <a:lnTo>
                  <a:pt x="0" y="0"/>
                </a:lnTo>
                <a:lnTo>
                  <a:pt x="0" y="11752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1028751" y="8825802"/>
            <a:ext cx="15925453" cy="19050"/>
          </a:xfrm>
          <a:prstGeom prst="line">
            <a:avLst/>
          </a:prstGeom>
          <a:ln cap="flat" w="85725">
            <a:solidFill>
              <a:srgbClr val="FFC74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true" rot="-10800000">
            <a:off x="14336408" y="8083077"/>
            <a:ext cx="3122574" cy="1175223"/>
          </a:xfrm>
          <a:custGeom>
            <a:avLst/>
            <a:gdLst/>
            <a:ahLst/>
            <a:cxnLst/>
            <a:rect r="r" b="b" t="t" l="l"/>
            <a:pathLst>
              <a:path h="1175223" w="3122574">
                <a:moveTo>
                  <a:pt x="0" y="1175223"/>
                </a:moveTo>
                <a:lnTo>
                  <a:pt x="3122574" y="1175223"/>
                </a:lnTo>
                <a:lnTo>
                  <a:pt x="3122574" y="0"/>
                </a:lnTo>
                <a:lnTo>
                  <a:pt x="0" y="0"/>
                </a:lnTo>
                <a:lnTo>
                  <a:pt x="0" y="11752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15419" y="547615"/>
            <a:ext cx="12282276" cy="12257711"/>
          </a:xfrm>
          <a:custGeom>
            <a:avLst/>
            <a:gdLst/>
            <a:ahLst/>
            <a:cxnLst/>
            <a:rect r="r" b="b" t="t" l="l"/>
            <a:pathLst>
              <a:path h="12257711" w="12282276">
                <a:moveTo>
                  <a:pt x="0" y="0"/>
                </a:moveTo>
                <a:lnTo>
                  <a:pt x="12282276" y="0"/>
                </a:lnTo>
                <a:lnTo>
                  <a:pt x="12282276" y="12257711"/>
                </a:lnTo>
                <a:lnTo>
                  <a:pt x="0" y="122577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63587" y="3299492"/>
            <a:ext cx="12760826" cy="86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0"/>
              </a:lnSpc>
            </a:pPr>
            <a:r>
              <a:rPr lang="en-US" sz="6082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Obrigada!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63587" y="4567919"/>
            <a:ext cx="12760826" cy="1773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6"/>
              </a:lnSpc>
            </a:pPr>
            <a:r>
              <a:rPr lang="en-US" sz="3761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@aalice_felix</a:t>
            </a:r>
          </a:p>
          <a:p>
            <a:pPr algn="ctr">
              <a:lnSpc>
                <a:spcPts val="4626"/>
              </a:lnSpc>
            </a:pPr>
            <a:r>
              <a:rPr lang="en-US" sz="3761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maria.a.felix@ufv.br</a:t>
            </a:r>
          </a:p>
          <a:p>
            <a:pPr algn="ctr" marL="0" indent="0" lvl="0">
              <a:lnSpc>
                <a:spcPts val="5115"/>
              </a:lnSpc>
            </a:pPr>
            <a:r>
              <a:rPr lang="en-US" sz="3761">
                <a:solidFill>
                  <a:srgbClr val="F2EBD7"/>
                </a:solidFill>
                <a:latin typeface="Lexend Deca"/>
                <a:ea typeface="Lexend Deca"/>
                <a:cs typeface="Lexend Deca"/>
                <a:sym typeface="Lexend Deca"/>
              </a:rPr>
              <a:t>(31) 971452018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DAGXxTwctKE</dc:identifier>
  <dcterms:modified xsi:type="dcterms:W3CDTF">2011-08-01T06:04:30Z</dcterms:modified>
  <cp:revision>1</cp:revision>
  <dc:title>Apresentação de Slides Corporativo Preto e Amarelo</dc:title>
</cp:coreProperties>
</file>