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9" r:id="rId3"/>
    <p:sldId id="273" r:id="rId4"/>
    <p:sldId id="257" r:id="rId5"/>
    <p:sldId id="266" r:id="rId6"/>
    <p:sldId id="263" r:id="rId7"/>
    <p:sldId id="262" r:id="rId8"/>
    <p:sldId id="268" r:id="rId9"/>
    <p:sldId id="264" r:id="rId10"/>
    <p:sldId id="275" r:id="rId11"/>
    <p:sldId id="261" r:id="rId12"/>
    <p:sldId id="271" r:id="rId13"/>
    <p:sldId id="270" r:id="rId14"/>
    <p:sldId id="260" r:id="rId15"/>
    <p:sldId id="272" r:id="rId16"/>
    <p:sldId id="274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2B522F-3DEE-475C-A4E8-24BB49FA6568}" v="2" dt="2024-11-23T20:35:29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raia Pereira" userId="1dd1407f4cf08638" providerId="LiveId" clId="{6B2B522F-3DEE-475C-A4E8-24BB49FA6568}"/>
    <pc:docChg chg="undo redo custSel addSld delSld modSld sldOrd">
      <pc:chgData name="Soraia Pereira" userId="1dd1407f4cf08638" providerId="LiveId" clId="{6B2B522F-3DEE-475C-A4E8-24BB49FA6568}" dt="2024-11-28T18:12:11.077" v="3090" actId="20577"/>
      <pc:docMkLst>
        <pc:docMk/>
      </pc:docMkLst>
      <pc:sldChg chg="modSp mod">
        <pc:chgData name="Soraia Pereira" userId="1dd1407f4cf08638" providerId="LiveId" clId="{6B2B522F-3DEE-475C-A4E8-24BB49FA6568}" dt="2024-11-28T17:50:07.636" v="2270" actId="20577"/>
        <pc:sldMkLst>
          <pc:docMk/>
          <pc:sldMk cId="1948447368" sldId="256"/>
        </pc:sldMkLst>
        <pc:spChg chg="mod">
          <ac:chgData name="Soraia Pereira" userId="1dd1407f4cf08638" providerId="LiveId" clId="{6B2B522F-3DEE-475C-A4E8-24BB49FA6568}" dt="2024-11-28T17:50:07.636" v="2270" actId="20577"/>
          <ac:spMkLst>
            <pc:docMk/>
            <pc:sldMk cId="1948447368" sldId="256"/>
            <ac:spMk id="3" creationId="{E4CBAF05-AAF4-7BEA-7B3E-969965790E49}"/>
          </ac:spMkLst>
        </pc:spChg>
      </pc:sldChg>
      <pc:sldChg chg="modSp mod">
        <pc:chgData name="Soraia Pereira" userId="1dd1407f4cf08638" providerId="LiveId" clId="{6B2B522F-3DEE-475C-A4E8-24BB49FA6568}" dt="2024-11-23T20:03:20.286" v="2" actId="20577"/>
        <pc:sldMkLst>
          <pc:docMk/>
          <pc:sldMk cId="3034637618" sldId="257"/>
        </pc:sldMkLst>
        <pc:spChg chg="mod">
          <ac:chgData name="Soraia Pereira" userId="1dd1407f4cf08638" providerId="LiveId" clId="{6B2B522F-3DEE-475C-A4E8-24BB49FA6568}" dt="2024-11-23T20:03:20.286" v="2" actId="20577"/>
          <ac:spMkLst>
            <pc:docMk/>
            <pc:sldMk cId="3034637618" sldId="257"/>
            <ac:spMk id="3" creationId="{7843E6D2-3070-ABE3-C641-1D5AFE91E0B6}"/>
          </ac:spMkLst>
        </pc:spChg>
      </pc:sldChg>
      <pc:sldChg chg="modSp">
        <pc:chgData name="Soraia Pereira" userId="1dd1407f4cf08638" providerId="LiveId" clId="{6B2B522F-3DEE-475C-A4E8-24BB49FA6568}" dt="2024-11-23T20:30:49.133" v="301" actId="1076"/>
        <pc:sldMkLst>
          <pc:docMk/>
          <pc:sldMk cId="1850829518" sldId="262"/>
        </pc:sldMkLst>
        <pc:picChg chg="mod">
          <ac:chgData name="Soraia Pereira" userId="1dd1407f4cf08638" providerId="LiveId" clId="{6B2B522F-3DEE-475C-A4E8-24BB49FA6568}" dt="2024-11-23T20:30:49.133" v="301" actId="1076"/>
          <ac:picMkLst>
            <pc:docMk/>
            <pc:sldMk cId="1850829518" sldId="262"/>
            <ac:picMk id="1026" creationId="{2F325EB6-8997-F621-185A-DAC9CEC0FB3C}"/>
          </ac:picMkLst>
        </pc:picChg>
      </pc:sldChg>
      <pc:sldChg chg="modSp mod">
        <pc:chgData name="Soraia Pereira" userId="1dd1407f4cf08638" providerId="LiveId" clId="{6B2B522F-3DEE-475C-A4E8-24BB49FA6568}" dt="2024-11-28T17:58:29.150" v="2491" actId="20577"/>
        <pc:sldMkLst>
          <pc:docMk/>
          <pc:sldMk cId="733137790" sldId="263"/>
        </pc:sldMkLst>
        <pc:spChg chg="mod">
          <ac:chgData name="Soraia Pereira" userId="1dd1407f4cf08638" providerId="LiveId" clId="{6B2B522F-3DEE-475C-A4E8-24BB49FA6568}" dt="2024-11-28T17:58:29.150" v="2491" actId="20577"/>
          <ac:spMkLst>
            <pc:docMk/>
            <pc:sldMk cId="733137790" sldId="263"/>
            <ac:spMk id="3" creationId="{95DB32F5-9053-84AB-C4D9-031B09AB3C91}"/>
          </ac:spMkLst>
        </pc:spChg>
      </pc:sldChg>
      <pc:sldChg chg="modSp mod ord">
        <pc:chgData name="Soraia Pereira" userId="1dd1407f4cf08638" providerId="LiveId" clId="{6B2B522F-3DEE-475C-A4E8-24BB49FA6568}" dt="2024-11-28T18:01:24.233" v="2646" actId="20577"/>
        <pc:sldMkLst>
          <pc:docMk/>
          <pc:sldMk cId="2452551453" sldId="264"/>
        </pc:sldMkLst>
        <pc:spChg chg="mod">
          <ac:chgData name="Soraia Pereira" userId="1dd1407f4cf08638" providerId="LiveId" clId="{6B2B522F-3DEE-475C-A4E8-24BB49FA6568}" dt="2024-11-28T18:01:24.233" v="2646" actId="20577"/>
          <ac:spMkLst>
            <pc:docMk/>
            <pc:sldMk cId="2452551453" sldId="264"/>
            <ac:spMk id="3" creationId="{CA1887EE-5288-6577-B9A5-59F1936020B5}"/>
          </ac:spMkLst>
        </pc:spChg>
      </pc:sldChg>
      <pc:sldChg chg="modSp del mod">
        <pc:chgData name="Soraia Pereira" userId="1dd1407f4cf08638" providerId="LiveId" clId="{6B2B522F-3DEE-475C-A4E8-24BB49FA6568}" dt="2024-11-23T21:24:40.496" v="2033" actId="2696"/>
        <pc:sldMkLst>
          <pc:docMk/>
          <pc:sldMk cId="1180458149" sldId="265"/>
        </pc:sldMkLst>
        <pc:spChg chg="mod">
          <ac:chgData name="Soraia Pereira" userId="1dd1407f4cf08638" providerId="LiveId" clId="{6B2B522F-3DEE-475C-A4E8-24BB49FA6568}" dt="2024-11-23T20:33:01.786" v="357" actId="20577"/>
          <ac:spMkLst>
            <pc:docMk/>
            <pc:sldMk cId="1180458149" sldId="265"/>
            <ac:spMk id="3" creationId="{D5DDBA3F-8FB0-687C-85F8-73D07477A7F6}"/>
          </ac:spMkLst>
        </pc:spChg>
      </pc:sldChg>
      <pc:sldChg chg="modSp mod">
        <pc:chgData name="Soraia Pereira" userId="1dd1407f4cf08638" providerId="LiveId" clId="{6B2B522F-3DEE-475C-A4E8-24BB49FA6568}" dt="2024-11-28T17:55:04.551" v="2350" actId="20577"/>
        <pc:sldMkLst>
          <pc:docMk/>
          <pc:sldMk cId="3517537093" sldId="266"/>
        </pc:sldMkLst>
        <pc:spChg chg="mod">
          <ac:chgData name="Soraia Pereira" userId="1dd1407f4cf08638" providerId="LiveId" clId="{6B2B522F-3DEE-475C-A4E8-24BB49FA6568}" dt="2024-11-28T17:55:04.551" v="2350" actId="20577"/>
          <ac:spMkLst>
            <pc:docMk/>
            <pc:sldMk cId="3517537093" sldId="266"/>
            <ac:spMk id="3" creationId="{5D3422AE-73A9-4B11-248F-FF6CDEDF172B}"/>
          </ac:spMkLst>
        </pc:spChg>
      </pc:sldChg>
      <pc:sldChg chg="modSp mod ord">
        <pc:chgData name="Soraia Pereira" userId="1dd1407f4cf08638" providerId="LiveId" clId="{6B2B522F-3DEE-475C-A4E8-24BB49FA6568}" dt="2024-11-28T18:00:20.526" v="2604" actId="20577"/>
        <pc:sldMkLst>
          <pc:docMk/>
          <pc:sldMk cId="2170339679" sldId="268"/>
        </pc:sldMkLst>
        <pc:spChg chg="mod">
          <ac:chgData name="Soraia Pereira" userId="1dd1407f4cf08638" providerId="LiveId" clId="{6B2B522F-3DEE-475C-A4E8-24BB49FA6568}" dt="2024-11-23T20:31:01.750" v="302" actId="20577"/>
          <ac:spMkLst>
            <pc:docMk/>
            <pc:sldMk cId="2170339679" sldId="268"/>
            <ac:spMk id="2" creationId="{7A5FF479-0CA5-28B5-68CF-DC0D294DB0DA}"/>
          </ac:spMkLst>
        </pc:spChg>
        <pc:spChg chg="mod">
          <ac:chgData name="Soraia Pereira" userId="1dd1407f4cf08638" providerId="LiveId" clId="{6B2B522F-3DEE-475C-A4E8-24BB49FA6568}" dt="2024-11-28T18:00:20.526" v="2604" actId="20577"/>
          <ac:spMkLst>
            <pc:docMk/>
            <pc:sldMk cId="2170339679" sldId="268"/>
            <ac:spMk id="3" creationId="{F95DAA30-ED04-0C5C-485B-AE2FC16F4408}"/>
          </ac:spMkLst>
        </pc:spChg>
      </pc:sldChg>
      <pc:sldChg chg="modSp mod">
        <pc:chgData name="Soraia Pereira" userId="1dd1407f4cf08638" providerId="LiveId" clId="{6B2B522F-3DEE-475C-A4E8-24BB49FA6568}" dt="2024-11-23T20:35:29.121" v="371" actId="1076"/>
        <pc:sldMkLst>
          <pc:docMk/>
          <pc:sldMk cId="2015448712" sldId="271"/>
        </pc:sldMkLst>
        <pc:spChg chg="mod">
          <ac:chgData name="Soraia Pereira" userId="1dd1407f4cf08638" providerId="LiveId" clId="{6B2B522F-3DEE-475C-A4E8-24BB49FA6568}" dt="2024-11-23T20:35:19.608" v="370" actId="27636"/>
          <ac:spMkLst>
            <pc:docMk/>
            <pc:sldMk cId="2015448712" sldId="271"/>
            <ac:spMk id="3" creationId="{FFC8B01E-3A05-2BE9-B9F8-63BAA3DB6209}"/>
          </ac:spMkLst>
        </pc:spChg>
        <pc:picChg chg="mod">
          <ac:chgData name="Soraia Pereira" userId="1dd1407f4cf08638" providerId="LiveId" clId="{6B2B522F-3DEE-475C-A4E8-24BB49FA6568}" dt="2024-11-23T20:35:29.121" v="371" actId="1076"/>
          <ac:picMkLst>
            <pc:docMk/>
            <pc:sldMk cId="2015448712" sldId="271"/>
            <ac:picMk id="5122" creationId="{B3349CF8-3161-D0EA-9C97-E645FCE645FA}"/>
          </ac:picMkLst>
        </pc:picChg>
      </pc:sldChg>
      <pc:sldChg chg="modSp new mod">
        <pc:chgData name="Soraia Pereira" userId="1dd1407f4cf08638" providerId="LiveId" clId="{6B2B522F-3DEE-475C-A4E8-24BB49FA6568}" dt="2024-11-28T17:52:16.029" v="2328" actId="20577"/>
        <pc:sldMkLst>
          <pc:docMk/>
          <pc:sldMk cId="3300876546" sldId="273"/>
        </pc:sldMkLst>
        <pc:spChg chg="mod">
          <ac:chgData name="Soraia Pereira" userId="1dd1407f4cf08638" providerId="LiveId" clId="{6B2B522F-3DEE-475C-A4E8-24BB49FA6568}" dt="2024-11-23T20:37:41.018" v="404" actId="122"/>
          <ac:spMkLst>
            <pc:docMk/>
            <pc:sldMk cId="3300876546" sldId="273"/>
            <ac:spMk id="2" creationId="{3BFAD9EB-1C6B-CA21-6E77-F9E16E8453FF}"/>
          </ac:spMkLst>
        </pc:spChg>
        <pc:spChg chg="mod">
          <ac:chgData name="Soraia Pereira" userId="1dd1407f4cf08638" providerId="LiveId" clId="{6B2B522F-3DEE-475C-A4E8-24BB49FA6568}" dt="2024-11-28T17:52:16.029" v="2328" actId="20577"/>
          <ac:spMkLst>
            <pc:docMk/>
            <pc:sldMk cId="3300876546" sldId="273"/>
            <ac:spMk id="3" creationId="{50ECB3C7-16B5-0653-04F0-1AEBAAD17EF6}"/>
          </ac:spMkLst>
        </pc:spChg>
      </pc:sldChg>
      <pc:sldChg chg="modSp new mod">
        <pc:chgData name="Soraia Pereira" userId="1dd1407f4cf08638" providerId="LiveId" clId="{6B2B522F-3DEE-475C-A4E8-24BB49FA6568}" dt="2024-11-28T18:12:11.077" v="3090" actId="20577"/>
        <pc:sldMkLst>
          <pc:docMk/>
          <pc:sldMk cId="3035836237" sldId="274"/>
        </pc:sldMkLst>
        <pc:spChg chg="mod">
          <ac:chgData name="Soraia Pereira" userId="1dd1407f4cf08638" providerId="LiveId" clId="{6B2B522F-3DEE-475C-A4E8-24BB49FA6568}" dt="2024-11-28T18:11:46.952" v="3085" actId="14100"/>
          <ac:spMkLst>
            <pc:docMk/>
            <pc:sldMk cId="3035836237" sldId="274"/>
            <ac:spMk id="2" creationId="{798105F6-3CF8-8E88-F826-D22A77A020E4}"/>
          </ac:spMkLst>
        </pc:spChg>
        <pc:spChg chg="mod">
          <ac:chgData name="Soraia Pereira" userId="1dd1407f4cf08638" providerId="LiveId" clId="{6B2B522F-3DEE-475C-A4E8-24BB49FA6568}" dt="2024-11-28T18:12:11.077" v="3090" actId="20577"/>
          <ac:spMkLst>
            <pc:docMk/>
            <pc:sldMk cId="3035836237" sldId="274"/>
            <ac:spMk id="3" creationId="{1A8C7A2E-BE71-5F20-B805-62D5E66DF8DA}"/>
          </ac:spMkLst>
        </pc:spChg>
      </pc:sldChg>
      <pc:sldChg chg="modSp new mod">
        <pc:chgData name="Soraia Pereira" userId="1dd1407f4cf08638" providerId="LiveId" clId="{6B2B522F-3DEE-475C-A4E8-24BB49FA6568}" dt="2024-11-28T18:10:06.279" v="3080" actId="20577"/>
        <pc:sldMkLst>
          <pc:docMk/>
          <pc:sldMk cId="3220720136" sldId="275"/>
        </pc:sldMkLst>
        <pc:spChg chg="mod">
          <ac:chgData name="Soraia Pereira" userId="1dd1407f4cf08638" providerId="LiveId" clId="{6B2B522F-3DEE-475C-A4E8-24BB49FA6568}" dt="2024-11-23T21:10:38.663" v="1353" actId="122"/>
          <ac:spMkLst>
            <pc:docMk/>
            <pc:sldMk cId="3220720136" sldId="275"/>
            <ac:spMk id="2" creationId="{2C2B05EF-4B36-A71C-06D1-1ED77FA4C840}"/>
          </ac:spMkLst>
        </pc:spChg>
        <pc:spChg chg="mod">
          <ac:chgData name="Soraia Pereira" userId="1dd1407f4cf08638" providerId="LiveId" clId="{6B2B522F-3DEE-475C-A4E8-24BB49FA6568}" dt="2024-11-28T18:10:06.279" v="3080" actId="20577"/>
          <ac:spMkLst>
            <pc:docMk/>
            <pc:sldMk cId="3220720136" sldId="275"/>
            <ac:spMk id="3" creationId="{C37CEABE-4EF3-AFFE-3039-5ED2EE5B054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2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76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09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144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81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44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4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9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8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51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11/28/2024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61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43A4E5A1-90D8-9113-5BEF-86A5BE9F69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6228" r="-1" b="916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2A7A98F-0A7C-587B-221C-96803BCD1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6800" dirty="0"/>
              <a:t>A Nova Gestão Pública e o trabalho docente no Brasil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CBAF05-AAF4-7BEA-7B3E-969965790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pPr algn="ctr"/>
            <a:r>
              <a:rPr lang="pt-BR" sz="3200" dirty="0"/>
              <a:t>Autora: Soraia Gomes Araújo Sampaio Pereira</a:t>
            </a:r>
          </a:p>
          <a:p>
            <a:pPr algn="ctr"/>
            <a:r>
              <a:rPr lang="pt-BR" sz="3200" dirty="0"/>
              <a:t>Orientador: Fenando Bomfim Mariana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473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280B7B-F496-38B8-C11A-BA88FB05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Esta reflexão representa um resultado parcial da primeira etapa de revisão da literatura em pesquisa do Programa de Pós-graduação em Educação, Mestrado Profissional, da Universidade de Brasília, intitulada: “Intensificação do trabalho docente nas séries iniciais de escolas públicas do Distrito Federal.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780193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FAD9EB-1C6B-CA21-6E77-F9E16E84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ECB3C7-16B5-0653-04F0-1AEBAAD17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Observando o processo de intensificação do trabalho docente no contexto das séries iniciais em escolas públicas do Distrito Federal e as condições de intensificação do trabalho desses profissionais, foi elaborado um projeto de pesquisa qualitativa exploratória em busca de melhor compreensão desse fenômeno. </a:t>
            </a: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estudo inicial de revisão da literatura indicou estreita relação entre o crescente processo de intensificação laboral com as reformas gerenciais educacionais baseadas nos princípios da Nova Gestão Pública e inseridas no contexto neoliberal, que ensejou esta reflexão.</a:t>
            </a:r>
          </a:p>
        </p:txBody>
      </p:sp>
    </p:spTree>
    <p:extLst>
      <p:ext uri="{BB962C8B-B14F-4D97-AF65-F5344CB8AC3E}">
        <p14:creationId xmlns:p14="http://schemas.microsoft.com/office/powerpoint/2010/main" val="3300876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16798-EE9B-7952-6D98-433E173C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 Nova Gestão Pública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43E6D2-3070-ABE3-C641-1D5AFE91E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b="0" i="0" dirty="0"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Nova Gestão Pública (NGP) é uma teoria de administração pública que tem como modelo a forma de gestão das empresas privadas, baseada em princípios que exaltam ideais de competição, produtividade, eficiência e eficácia, visando o melhores resultados com o menor custo possível.</a:t>
            </a:r>
          </a:p>
          <a:p>
            <a:r>
              <a:rPr lang="pt-BR" sz="2400" b="0" i="0" dirty="0"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Nova Gestão Pública (NGP)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surgiu na década de 1980 e foi implantada no Brasil a partir de 1995, em</a:t>
            </a:r>
            <a:r>
              <a:rPr lang="pt-B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contraposição à Gestão pública Burocrática, que era considerada lenta, cara e pouco eficaz.</a:t>
            </a: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Aos poucos foram sendo implementadas reformas em diversas áreas da administração pública, inclusive no campo educacional.</a:t>
            </a:r>
          </a:p>
          <a:p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63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2BA7E1-8E46-E105-B884-83035F5D4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Pensando a Escola como uma Empresa...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3422AE-73A9-4B11-248F-FF6CDEDF1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“Para esta vertente (neoliberal), se o mundo é pautado pela concorrência, há que se preparar as crianças para “competir” nele, tal como ele é (FREITAS, 2018, p. 28).</a:t>
            </a:r>
          </a:p>
          <a:p>
            <a:r>
              <a:rPr lang="pt-BR" sz="2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Nesse contexto, Freitas observa que (2018, p. 28 e 29) ,“as escolas de menor qualidade devem sucumbir às de maior qualidade, sendo fechadas;</a:t>
            </a:r>
          </a:p>
          <a:p>
            <a:r>
              <a:rPr lang="pt-BR" sz="2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 estudantes de menor desempenho devem sucumbir aos de maior qualidade, sendo barrados em sucessivos testes; </a:t>
            </a:r>
          </a:p>
          <a:p>
            <a:r>
              <a:rPr lang="pt-BR" sz="2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 professores de menor qualidade devem sucumbir aos de maior qualidade, sendo demitidos”. </a:t>
            </a:r>
          </a:p>
          <a:p>
            <a:r>
              <a:rPr lang="pt-BR" sz="2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Tal como na “empresa”, os processos educativos têm que ser “padronizados” e submetidos a “controle”.</a:t>
            </a:r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537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4733F-7BFD-515C-F26D-98AF1C2DB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dirty="0"/>
              <a:t>Medindo a “produtividade”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DB32F5-9053-84AB-C4D9-031B09AB3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Assim como numa empresa privada, a “produtividade” deveria ser controlada, mensurada e estimulada competitivamente nos diversos âmbitos da administração pública, inclusive na escola.</a:t>
            </a:r>
          </a:p>
          <a:p>
            <a:r>
              <a:rPr lang="pt-BR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Ao mesmo tempo, </a:t>
            </a:r>
            <a:r>
              <a:rPr lang="pt-BR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 o avanço da tecnologia </a:t>
            </a:r>
            <a:r>
              <a:rPr lang="pt-BR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pt-BR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 cenário globalizado, criou-se a ideia de que “os objetivos e as finalidades da educação poderiam ser padronizados, mensurados e comparados entre diferentes países e contextos”. (TOLENTINO-NETO, 2023, p. 25).</a:t>
            </a:r>
          </a:p>
          <a:p>
            <a:r>
              <a:rPr lang="pt-BR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 SAEB e a BNCC estão em sintonia com os ideais de padronização, medição e controle do ensino e da aprendizagem no sistema educacional brasileiro.</a:t>
            </a:r>
            <a:endParaRPr lang="pt-BR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13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629E90-CBC7-988A-BC0B-E791713A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Mudanças na gestão educacional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006FFC-CC5A-D189-D65F-4F06C856E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Implementação do </a:t>
            </a:r>
          </a:p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SAEB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C088527-6355-4196-D846-09371A2C73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55000" lnSpcReduction="20000"/>
          </a:bodyPr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Nacional Comum Curricular</a:t>
            </a:r>
          </a:p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BNCC</a:t>
            </a:r>
          </a:p>
        </p:txBody>
      </p:sp>
      <p:pic>
        <p:nvPicPr>
          <p:cNvPr id="1026" name="Picture 2" descr="Novo Saeb: o que é e como funciona? - TutorMundi">
            <a:extLst>
              <a:ext uri="{FF2B5EF4-FFF2-40B4-BE49-F238E27FC236}">
                <a16:creationId xmlns:a16="http://schemas.microsoft.com/office/drawing/2014/main" id="{2F325EB6-8997-F621-185A-DAC9CEC0FB3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7" y="2925763"/>
            <a:ext cx="3265487" cy="326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NCC: O que é e para que serve? - Conteúdo Aberto">
            <a:extLst>
              <a:ext uri="{FF2B5EF4-FFF2-40B4-BE49-F238E27FC236}">
                <a16:creationId xmlns:a16="http://schemas.microsoft.com/office/drawing/2014/main" id="{DDDE437E-BE51-5F20-1F6B-DAD5081BBF3C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511" y="2925763"/>
            <a:ext cx="1704565" cy="326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829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FF479-0CA5-28B5-68CF-DC0D294D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Particularidades do Trabalho Docente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5DAA30-ED04-0C5C-485B-AE2FC16F44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sz="35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entanto, com essa forma de gestão surgem problemas devido à particularidade do trabalho docente como um trabalho de interações humanas</a:t>
            </a:r>
            <a:r>
              <a:rPr lang="pt-BR" sz="3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(TARDIF e LESSARD 2014). </a:t>
            </a:r>
            <a:endParaRPr lang="pt-BR" sz="35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3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 trabalho docente se apresenta como um trabalho complexo, comportando tensões e dilemas importantes, como fatores ambientais, cognitivos, pobreza, violência, condição socioeconômica etc. (TARDIF e LESSARD 2014). </a:t>
            </a:r>
          </a:p>
          <a:p>
            <a:r>
              <a:rPr lang="pt-BR" sz="35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Além disso, a aprendizagem abrange vários aspectos que não pode ser mensurados em provas objetivas.</a:t>
            </a:r>
            <a:endParaRPr lang="pt-BR" sz="35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2050" name="Picture 2" descr="Vetores e ilustrações de Professora Ensinando Desenho para download  gratuito | Freepik">
            <a:extLst>
              <a:ext uri="{FF2B5EF4-FFF2-40B4-BE49-F238E27FC236}">
                <a16:creationId xmlns:a16="http://schemas.microsoft.com/office/drawing/2014/main" id="{8F25FC70-E797-8640-39AA-C17D2B0C06F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733" y="2143420"/>
            <a:ext cx="3452116" cy="345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339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7329C-3E68-8BD3-D489-EF83C9360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Mudanças no Trabalho Docente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1887EE-5288-6577-B9A5-59F193602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pt-B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Oliveira observa que, seguindo os conceitos da NGP, “as concepções de carreira docente, as condições de trabalho e até as formas de remuneração têm mudado consideravelmente nas últimas décadas” (2021, p. 293). 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“A avaliação tem sido usada em muitos países como um instrumento de regulação do trabalho docente” (OLIVEIRA, 2021, P. 279). </a:t>
            </a:r>
          </a:p>
          <a:p>
            <a:endParaRPr lang="pt-BR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2551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2B05EF-4B36-A71C-06D1-1ED77FA4C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Democratização e Intensificação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7CEABE-4EF3-AFFE-3039-5ED2EE5B0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Mariana (2013, p. 98) observa que “novas dinâmicas de precarização, intensificação e burocratização do trabalho docente” estão sendo inseridas no contexto escolar.</a:t>
            </a: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sentido, “Enquanto as relações democráticas no universo interno das escolas tornam-se cada vez mais presentes no cotidiano dos docentes, as relações entre as escolas e os órgãos gestores da educação tornam-se cada vez mais distantes, burocratizadas e autoritárias”(MARIANA 2013, p. 102).</a:t>
            </a: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 outro lado, </a:t>
            </a:r>
            <a:r>
              <a:rPr lang="pt-B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Assunção e Oliveira (2009, p. 349) observam que, muitas vezes, o aumento do volume de tarefas e as novas exigências chegam às escolas sem o necessário suporte.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720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104FA0-B604-2CE1-BF93-75625F20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285" y="671885"/>
            <a:ext cx="5650222" cy="152394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 err="1"/>
              <a:t>Consequências</a:t>
            </a:r>
            <a:r>
              <a:rPr lang="en-US" sz="4200" dirty="0"/>
              <a:t> para o </a:t>
            </a:r>
            <a:r>
              <a:rPr lang="en-US" sz="4200" dirty="0" err="1"/>
              <a:t>Trabalho</a:t>
            </a:r>
            <a:r>
              <a:rPr lang="en-US" sz="4200" dirty="0"/>
              <a:t> </a:t>
            </a:r>
            <a:r>
              <a:rPr lang="en-US" sz="4200" dirty="0" err="1"/>
              <a:t>Docente</a:t>
            </a:r>
            <a:endParaRPr lang="en-US" sz="4200" dirty="0"/>
          </a:p>
        </p:txBody>
      </p:sp>
      <p:pic>
        <p:nvPicPr>
          <p:cNvPr id="4098" name="Picture 2" descr="A busca pela excelência científica: competição tóxica e seus efeitos  negativos">
            <a:extLst>
              <a:ext uri="{FF2B5EF4-FFF2-40B4-BE49-F238E27FC236}">
                <a16:creationId xmlns:a16="http://schemas.microsoft.com/office/drawing/2014/main" id="{2AA5D0ED-0C7C-F273-C514-5B7DC10D58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r="-1" b="-1"/>
          <a:stretch/>
        </p:blipFill>
        <p:spPr bwMode="auto">
          <a:xfrm>
            <a:off x="1222625" y="1530971"/>
            <a:ext cx="3831977" cy="3130003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Rectangle 6">
            <a:extLst>
              <a:ext uri="{FF2B5EF4-FFF2-40B4-BE49-F238E27FC236}">
                <a16:creationId xmlns:a16="http://schemas.microsoft.com/office/drawing/2014/main" id="{3EB27620-B0B1-4232-A055-99D347606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3815" y="289514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F38E2"/>
          </a:solidFill>
          <a:ln w="38100" cap="rnd">
            <a:solidFill>
              <a:srgbClr val="4F38E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6D4B0E-EA6E-1DFB-FAF3-2C69325742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9656" y="3056113"/>
            <a:ext cx="5959852" cy="3130003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Tolentino-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neto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2023, p. 222) </a:t>
            </a:r>
            <a:r>
              <a:rPr lang="en-US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que a NGP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traz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ambiente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escolar um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olhar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COMPETITIVO que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desestimula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discurso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autonomia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amplifica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espaço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discurso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culpabilização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docente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de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escolas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equipe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gestora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pelo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sucesso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pelo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fracasso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processo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educativo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medido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apenas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pelos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critérios</a:t>
            </a:r>
            <a:r>
              <a:rPr lang="en-US" sz="3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das AVALIAÇÕES EXTERNAS.</a:t>
            </a:r>
          </a:p>
          <a:p>
            <a:pPr>
              <a:lnSpc>
                <a:spcPct val="100000"/>
              </a:lnSpc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717885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789529-411F-92E9-841E-BC550D47F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6139" y="517201"/>
            <a:ext cx="5393368" cy="170606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 err="1"/>
              <a:t>Consequências</a:t>
            </a:r>
            <a:r>
              <a:rPr lang="en-US" sz="4200" dirty="0"/>
              <a:t> para o </a:t>
            </a:r>
            <a:r>
              <a:rPr lang="en-US" sz="4200" dirty="0" err="1"/>
              <a:t>Trabalho</a:t>
            </a:r>
            <a:r>
              <a:rPr lang="en-US" sz="4200" dirty="0"/>
              <a:t> </a:t>
            </a:r>
            <a:r>
              <a:rPr lang="en-US" sz="4200" dirty="0" err="1"/>
              <a:t>Docente</a:t>
            </a:r>
            <a:endParaRPr lang="en-US" sz="4200" dirty="0"/>
          </a:p>
        </p:txBody>
      </p:sp>
      <p:pic>
        <p:nvPicPr>
          <p:cNvPr id="5122" name="Picture 2" descr="Imagens de Professor cansado sem royalties | Depositphotos">
            <a:extLst>
              <a:ext uri="{FF2B5EF4-FFF2-40B4-BE49-F238E27FC236}">
                <a16:creationId xmlns:a16="http://schemas.microsoft.com/office/drawing/2014/main" id="{B3349CF8-3161-D0EA-9C97-E645FCE645F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 r="422" b="-1"/>
          <a:stretch/>
        </p:blipFill>
        <p:spPr bwMode="auto">
          <a:xfrm>
            <a:off x="572491" y="1002600"/>
            <a:ext cx="4786706" cy="3909837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1" name="Rectangle 6">
            <a:extLst>
              <a:ext uri="{FF2B5EF4-FFF2-40B4-BE49-F238E27FC236}">
                <a16:creationId xmlns:a16="http://schemas.microsoft.com/office/drawing/2014/main" id="{3EB27620-B0B1-4232-A055-99D347606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3815" y="289514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F38E2"/>
          </a:solidFill>
          <a:ln w="38100" cap="rnd">
            <a:solidFill>
              <a:srgbClr val="4F38E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C8B01E-3A05-2BE9-B9F8-63BAA3DB6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3399" y="2957519"/>
            <a:ext cx="5966107" cy="3493747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Oliveira (2021, p. 275)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analisa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que “As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reformas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introduziram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mecanismos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gestão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organização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educacional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corroboram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para a DETERIORIZAÇÃO das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condições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trabalho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da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carreira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da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remuneração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dos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docentes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.”.</a:t>
            </a:r>
          </a:p>
          <a:p>
            <a:pPr>
              <a:lnSpc>
                <a:spcPct val="120000"/>
              </a:lnSpc>
            </a:pP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Sordi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(2022, p. 25)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entende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que as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atuais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políticas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regulam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qualidade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escola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enveredam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pela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lógica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desqualificação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51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trabalho</a:t>
            </a:r>
            <a:r>
              <a:rPr lang="en-US" sz="51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 professor.  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15448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2D8F63-75ED-C389-2130-E26730F0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Conclusões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BC844D-8610-E7C1-E899-65DBB5F411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Tolentino-Neto (2023, p. 29) observa que “conceitos como o de “eficiência” e “produtividade” são um vocabulário que se distancia dos ideais democráticos da educação”. </a:t>
            </a:r>
          </a:p>
          <a:p>
            <a:endParaRPr lang="pt-BR" dirty="0"/>
          </a:p>
        </p:txBody>
      </p:sp>
      <p:pic>
        <p:nvPicPr>
          <p:cNvPr id="3074" name="Picture 2" descr="Gestão democrática na escola? – Marcio R. G. de Vazzi">
            <a:extLst>
              <a:ext uri="{FF2B5EF4-FFF2-40B4-BE49-F238E27FC236}">
                <a16:creationId xmlns:a16="http://schemas.microsoft.com/office/drawing/2014/main" id="{530015BF-A197-928F-DF53-624D837484A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798" y="2497517"/>
            <a:ext cx="3650572" cy="242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930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E3323B-B8DF-2E04-0B51-1F9F51914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Conclusões: Intensificação e Precarização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43BBA3-07EA-374A-7844-508DA2E67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3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 estudos iniciais desta pesquisa sugerem que os princípios da Nova Gestão Pública implementados na gestão educacional brasileira têm gerado mudanças no </a:t>
            </a: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Trabalho Docente, provocando efeitos de Intensificação e precarização.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3145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DCC50-3314-0014-F1E5-7F501EAF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Observações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96EC68-3B15-F470-2867-A1365D7EF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pt-B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essalta-se a necessidade de estudos e reflexões sobre formas de gestão mais apropriadas ao ambiente escolar, para que a escola possa ser um ambiente mais democrático e propício ao aprendizado estudantil de forma integral. </a:t>
            </a:r>
          </a:p>
          <a:p>
            <a:r>
              <a:rPr lang="pt-B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 isso, é imprescindível que os trabalhadores docentes tenham boas condições para exercer o seu ofício.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9211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105F6-3CF8-8E88-F826-D22A77A0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8290"/>
          </a:xfrm>
        </p:spPr>
        <p:txBody>
          <a:bodyPr/>
          <a:lstStyle/>
          <a:p>
            <a:pPr algn="ctr"/>
            <a:r>
              <a:rPr lang="pt-BR" dirty="0"/>
              <a:t>Referencial Teórico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8C7A2E-BE71-5F20-B805-62D5E66DF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4481041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ASSUNÇÃO, A. Á.; OLIVEIRA, D. A. </a:t>
            </a:r>
            <a:r>
              <a:rPr lang="pt-BR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Intensificação do trabalho e saúde dos professores.</a:t>
            </a: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Educação &amp; Sociedade, v. 30, n. 107, p. 349–372, ago. 2009. </a:t>
            </a:r>
          </a:p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pt-BR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MARIANA, Bonfim Fernando. </a:t>
            </a:r>
            <a:r>
              <a:rPr lang="pt-BR" sz="17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Miséria do trabalho docente, autogestão e a educação básica no Rio Grande do Norte. </a:t>
            </a:r>
            <a:r>
              <a:rPr lang="pt-BR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In: NETO, Cabral Antônio; OLIVEIRA, Andrade Dalila; VIEIRA, Fraga Lívia (Org.). Trabalho docente: desafios no cotidiano da educação básica. Campinas, SP: Mercado das Letras; Natal, RN: UFRN – Universidade Federal do Rio Grande do Norte, 2013. p. 97-157. </a:t>
            </a:r>
          </a:p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OLIVEIRA, D. A. </a:t>
            </a:r>
            <a:r>
              <a:rPr lang="pt-BR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Políticas educacionais e a reestruturação da profissão do educador: perspectivas globais e comparativas</a:t>
            </a: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[</a:t>
            </a:r>
            <a:r>
              <a:rPr lang="pt-BR" sz="17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s.l</a:t>
            </a: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.] Editora Vozes, 2021. </a:t>
            </a:r>
          </a:p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TOLENTINO-NETO, L. C. B. DE. </a:t>
            </a:r>
            <a:r>
              <a:rPr lang="pt-BR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Avaliações externas na educação básica: contextos, políticas e desafios</a:t>
            </a: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São Paulo, SP: Cortez Editora, 2023.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TARDIF, M.; LESSARD, C. </a:t>
            </a:r>
            <a:r>
              <a:rPr lang="pt-BR" sz="17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trabalho docente: elementos para uma teoria da docência como profissão de interações humanas</a:t>
            </a: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8. </a:t>
            </a:r>
            <a:r>
              <a:rPr lang="pt-BR" sz="17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ed. </a:t>
            </a:r>
            <a:r>
              <a:rPr lang="pt-BR" sz="1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Petrópolis, RJ (Brasil): Editores Vozes, 2013.</a:t>
            </a: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pt-BR" sz="1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FREITAS, L. C. DE. </a:t>
            </a:r>
            <a:r>
              <a:rPr lang="pt-BR" sz="17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reforma empresarial da educação: nova direita, velhas ideias</a:t>
            </a:r>
            <a:r>
              <a:rPr lang="pt-BR" sz="1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1a edição ed. São Paulo: Expressão Popular, 2018.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5836237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DarkSeedLeftStep">
      <a:dk1>
        <a:srgbClr val="000000"/>
      </a:dk1>
      <a:lt1>
        <a:srgbClr val="FFFFFF"/>
      </a:lt1>
      <a:dk2>
        <a:srgbClr val="1B2F2D"/>
      </a:dk2>
      <a:lt2>
        <a:srgbClr val="F3F3F0"/>
      </a:lt2>
      <a:accent1>
        <a:srgbClr val="4F38E2"/>
      </a:accent1>
      <a:accent2>
        <a:srgbClr val="1E4FCF"/>
      </a:accent2>
      <a:accent3>
        <a:srgbClr val="2FABE0"/>
      </a:accent3>
      <a:accent4>
        <a:srgbClr val="1CC2AF"/>
      </a:accent4>
      <a:accent5>
        <a:srgbClr val="2AC472"/>
      </a:accent5>
      <a:accent6>
        <a:srgbClr val="1DC926"/>
      </a:accent6>
      <a:hlink>
        <a:srgbClr val="349D77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1315</Words>
  <Application>Microsoft Office PowerPoint</Application>
  <PresentationFormat>Widescreen</PresentationFormat>
  <Paragraphs>58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Aptos</vt:lpstr>
      <vt:lpstr>Arial</vt:lpstr>
      <vt:lpstr>Modern Love</vt:lpstr>
      <vt:lpstr>The Hand</vt:lpstr>
      <vt:lpstr>Times New Roman</vt:lpstr>
      <vt:lpstr>SketchyVTI</vt:lpstr>
      <vt:lpstr>A Nova Gestão Pública e o trabalho docente no Brasil</vt:lpstr>
      <vt:lpstr>Esta reflexão representa um resultado parcial da primeira etapa de revisão da literatura em pesquisa do Programa de Pós-graduação em Educação, Mestrado Profissional, da Universidade de Brasília, intitulada: “Intensificação do trabalho docente nas séries iniciais de escolas públicas do Distrito Federal.</vt:lpstr>
      <vt:lpstr>Metodologia</vt:lpstr>
      <vt:lpstr>A Nova Gestão Pública</vt:lpstr>
      <vt:lpstr>Pensando a Escola como uma Empresa...</vt:lpstr>
      <vt:lpstr>Medindo a “produtividade”</vt:lpstr>
      <vt:lpstr>Mudanças na gestão educacional</vt:lpstr>
      <vt:lpstr>Particularidades do Trabalho Docente</vt:lpstr>
      <vt:lpstr>Mudanças no Trabalho Docente</vt:lpstr>
      <vt:lpstr>Democratização e Intensificação</vt:lpstr>
      <vt:lpstr>Consequências para o Trabalho Docente</vt:lpstr>
      <vt:lpstr>Consequências para o Trabalho Docente</vt:lpstr>
      <vt:lpstr>Conclusões</vt:lpstr>
      <vt:lpstr>Conclusões: Intensificação e Precarização</vt:lpstr>
      <vt:lpstr>Observações</vt:lpstr>
      <vt:lpstr>Referencial Teórico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Soraia Pereira</dc:creator>
  <cp:lastModifiedBy>Soraia Pereira</cp:lastModifiedBy>
  <cp:revision>1</cp:revision>
  <dcterms:created xsi:type="dcterms:W3CDTF">2024-11-22T13:23:38Z</dcterms:created>
  <dcterms:modified xsi:type="dcterms:W3CDTF">2024-11-28T18:12:14Z</dcterms:modified>
</cp:coreProperties>
</file>