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mf" ContentType="image/x-wmf"/>
  <Default Extension="xls" ContentType="application/vnd.ms-exce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409" r:id="rId2"/>
    <p:sldId id="366" r:id="rId3"/>
    <p:sldId id="418" r:id="rId4"/>
    <p:sldId id="419" r:id="rId5"/>
    <p:sldId id="420" r:id="rId6"/>
    <p:sldId id="417" r:id="rId7"/>
    <p:sldId id="410" r:id="rId8"/>
    <p:sldId id="411" r:id="rId9"/>
    <p:sldId id="412" r:id="rId10"/>
    <p:sldId id="413" r:id="rId11"/>
    <p:sldId id="414" r:id="rId12"/>
    <p:sldId id="415" r:id="rId13"/>
    <p:sldId id="416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956B92-C277-CAD2-DC22-345CB4ABB0B5}" name="Thais Pascottini" initials="TP" userId="64791d801ad4a2d0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valdo Fernandes da Silva" initials="EFdS" lastIdx="11" clrIdx="0">
    <p:extLst>
      <p:ext uri="{19B8F6BF-5375-455C-9EA6-DF929625EA0E}">
        <p15:presenceInfo xmlns:p15="http://schemas.microsoft.com/office/powerpoint/2012/main" userId="38a166e7700e523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7C80"/>
    <a:srgbClr val="FF6600"/>
    <a:srgbClr val="FF99FF"/>
    <a:srgbClr val="4E8EB2"/>
    <a:srgbClr val="EEEEEE"/>
    <a:srgbClr val="DDDDDD"/>
    <a:srgbClr val="FFFFCC"/>
    <a:srgbClr val="66FF66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1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2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46FF39-88A9-4E70-B829-639A4165F66B}" type="datetimeFigureOut">
              <a:rPr lang="pt-BR" smtClean="0"/>
              <a:t>04/12/2024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CD9D99-A7F1-46DE-9025-31F6BE346A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5368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Cabeçalho da Seção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61717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Duas Partes de Conteúdo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8700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Comparação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6665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Somente título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0229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Em branco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3933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Conteúdo com Legenda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4527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Imagem com Legenda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435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Título e texto vertical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4865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Título e texto verticais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398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  <a:defRPr sz="4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8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•"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63660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dvaldo@fernandesdasilva.com.br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Chart.xls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jurisprudencia-backend2.tst.jus.br/rest/documentos/f34b76c575f57cbd3ba2f8a132c57d50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.jus.br/websecstj/cgi/revista/REJ.cgi/ATC?seq=100496223&amp;tipo=5&amp;nreg=201900799520&amp;SeqCgrmaSessao=&amp;CodOrgaoJgdr=&amp;dt=20190904&amp;formato=PDF&amp;salvar=false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jurisprudencia-backend2.tst.jus.br/rest/documentos/b4f05b716c668bb027c5cbf0913c77fc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onsultadocumento.tst.jus.br/consultaDocumento/acordao.do?anoProcInt=2022&amp;numProcInt=207344&amp;dtaPublicacaoStr=03/02/2023%2007:00:00&amp;origem=documento&amp;nia=8028898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redir.stf.jus.br/paginadorpub/paginador.jsp?docTP=TP&amp;docID=778282515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redir.stf.jus.br/paginadorpub/paginador.jsp?docTP=TP&amp;docID=778282515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511CEE-BF3B-1A56-ED0E-176CDA7F3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58734CD-6B55-E7D3-2C30-B8D1DB286EBA}"/>
              </a:ext>
            </a:extLst>
          </p:cNvPr>
          <p:cNvSpPr txBox="1"/>
          <p:nvPr/>
        </p:nvSpPr>
        <p:spPr>
          <a:xfrm>
            <a:off x="2334828" y="1322558"/>
            <a:ext cx="8078679" cy="4104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Notas sobre a jurisprudência do TST, do STJ e do STF sobre o trabalho na Era Digital</a:t>
            </a:r>
            <a:endParaRPr lang="pt-BR" sz="3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2212975" algn="l"/>
              </a:tabLst>
            </a:pPr>
            <a:r>
              <a:rPr lang="pt-B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Autor:</a:t>
            </a:r>
            <a:r>
              <a:rPr lang="pt-BR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BR" sz="2400" b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mbria" panose="02040503050406030204" pitchFamily="18" charset="0"/>
              </a:rPr>
              <a:t>Edvaldo Fernandes da Silva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240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 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2400" dirty="0">
                <a:effectLst/>
                <a:highlight>
                  <a:srgbClr val="FFFFFF"/>
                </a:highlight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Instituto Legislativo Brasileiro – Senado Federal</a:t>
            </a:r>
            <a:r>
              <a:rPr lang="pt-BR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– </a:t>
            </a:r>
            <a:r>
              <a:rPr lang="pt-BR" sz="2400" u="sng" dirty="0">
                <a:solidFill>
                  <a:srgbClr val="0000FF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  <a:hlinkClick r:id="rId3"/>
              </a:rPr>
              <a:t>edvaldo@fernandesdasilva.com.br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275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2B68345-B982-4A62-C4F6-BA23BF1687F9}"/>
              </a:ext>
            </a:extLst>
          </p:cNvPr>
          <p:cNvSpPr txBox="1"/>
          <p:nvPr/>
        </p:nvSpPr>
        <p:spPr>
          <a:xfrm>
            <a:off x="1453896" y="156089"/>
            <a:ext cx="1044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accent6">
                    <a:lumMod val="75000"/>
                  </a:schemeClr>
                </a:solidFill>
              </a:rPr>
              <a:t>i. </a:t>
            </a:r>
            <a:r>
              <a:rPr lang="pt-BR" sz="3600" b="1" dirty="0"/>
              <a:t>Sumário da reflexão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B04BAB3-F286-0B2A-09A4-3F23B5AA2F57}"/>
              </a:ext>
            </a:extLst>
          </p:cNvPr>
          <p:cNvSpPr txBox="1"/>
          <p:nvPr/>
        </p:nvSpPr>
        <p:spPr>
          <a:xfrm>
            <a:off x="1649471" y="1014895"/>
            <a:ext cx="10246873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BR" sz="2200" dirty="0">
                <a:solidFill>
                  <a:srgbClr val="000000"/>
                </a:solidFill>
                <a:latin typeface="Daytona" panose="020B0604030500040204" pitchFamily="34" charset="0"/>
                <a:ea typeface="Times New Roman" panose="02020603050405020304" pitchFamily="18" charset="0"/>
              </a:rPr>
              <a:t>Pr</a:t>
            </a:r>
            <a:r>
              <a:rPr lang="pt-BR" sz="2200" dirty="0">
                <a:solidFill>
                  <a:srgbClr val="000000"/>
                </a:solidFill>
                <a:effectLst/>
                <a:latin typeface="Daytona" panose="020B0604030500040204" pitchFamily="34" charset="0"/>
                <a:ea typeface="Times New Roman" panose="02020603050405020304" pitchFamily="18" charset="0"/>
              </a:rPr>
              <a:t>omove-se o cotejamento do modelo de relação de trabalho mediada por aplicativos de transporte do tipo Uber com a legislação brasileira vigente à luz da jurisprudência do Tribunal Superior do Trabalho, do Superior Tribunal de Justiça e do Supremo Tribunal Federal, apontando-se, </a:t>
            </a:r>
            <a:r>
              <a:rPr lang="pt-BR" sz="2200" i="1" dirty="0" err="1">
                <a:solidFill>
                  <a:srgbClr val="000000"/>
                </a:solidFill>
                <a:effectLst/>
                <a:latin typeface="Daytona" panose="020B0604030500040204" pitchFamily="34" charset="0"/>
                <a:ea typeface="Times New Roman" panose="02020603050405020304" pitchFamily="18" charset="0"/>
              </a:rPr>
              <a:t>en</a:t>
            </a:r>
            <a:r>
              <a:rPr lang="pt-BR" sz="2200" i="1" dirty="0">
                <a:solidFill>
                  <a:srgbClr val="000000"/>
                </a:solidFill>
                <a:effectLst/>
                <a:latin typeface="Daytona" panose="020B0604030500040204" pitchFamily="34" charset="0"/>
                <a:ea typeface="Times New Roman" panose="02020603050405020304" pitchFamily="18" charset="0"/>
              </a:rPr>
              <a:t> passant</a:t>
            </a:r>
            <a:r>
              <a:rPr lang="pt-BR" sz="2200" dirty="0">
                <a:solidFill>
                  <a:srgbClr val="000000"/>
                </a:solidFill>
                <a:effectLst/>
                <a:latin typeface="Daytona" panose="020B0604030500040204" pitchFamily="34" charset="0"/>
                <a:ea typeface="Times New Roman" panose="02020603050405020304" pitchFamily="18" charset="0"/>
              </a:rPr>
              <a:t>, os principais anacronismos do atual ordenamento jurídico laboral para, ao final, determinar em que medida e por que a prestação jurisdicional se compatibiliza, ou não, com os direitos sociais dos trabalhadores prescritos no artigo 7º da Constituição da República de 1988, e isso, sobretudo mediante brevíssimo estudo de caso referente ao Recurso Extraordinário nº 1446336 em processamento perante o STF e que tende a uniformizar a jurisprudência brasileira acerca da configuração ou não de relação de emprego entre motoristas de aplicativos e a respectiva plataforma.</a:t>
            </a:r>
            <a:endParaRPr lang="pt-BR" sz="2200" dirty="0">
              <a:effectLst/>
              <a:latin typeface="Daytona" panose="020B060403050004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988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99BDBD-C485-FC3D-3E01-346F76304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C4B32A3-5BB6-BFCE-42FF-C32CA43958F8}"/>
              </a:ext>
            </a:extLst>
          </p:cNvPr>
          <p:cNvSpPr txBox="1"/>
          <p:nvPr/>
        </p:nvSpPr>
        <p:spPr>
          <a:xfrm>
            <a:off x="1453896" y="156089"/>
            <a:ext cx="1044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err="1">
                <a:solidFill>
                  <a:schemeClr val="accent6">
                    <a:lumMod val="75000"/>
                  </a:schemeClr>
                </a:solidFill>
              </a:rPr>
              <a:t>ii</a:t>
            </a:r>
            <a:r>
              <a:rPr lang="pt-BR" sz="4000" b="1" dirty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pt-BR" sz="3600" b="1" dirty="0"/>
              <a:t>Antecedentes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E610368-66B1-C7EA-FF07-150DE0F861B3}"/>
              </a:ext>
            </a:extLst>
          </p:cNvPr>
          <p:cNvSpPr txBox="1"/>
          <p:nvPr/>
        </p:nvSpPr>
        <p:spPr>
          <a:xfrm>
            <a:off x="1649471" y="1014895"/>
            <a:ext cx="10246873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BR" sz="2800" dirty="0">
                <a:solidFill>
                  <a:srgbClr val="000000"/>
                </a:solidFill>
                <a:latin typeface="Daytona" panose="020B0604030500040204" pitchFamily="34" charset="0"/>
                <a:ea typeface="Times New Roman" panose="02020603050405020304" pitchFamily="18" charset="0"/>
              </a:rPr>
              <a:t>Constituição da República Federativa do Brasil, artigo 145, </a:t>
            </a:r>
            <a:r>
              <a:rPr lang="pt-BR" sz="2800" dirty="0">
                <a:effectLst/>
                <a:latin typeface="Daytona" panose="020B0604030500040204" pitchFamily="34" charset="0"/>
                <a:ea typeface="Calibri" panose="020F0502020204030204" pitchFamily="34" charset="0"/>
              </a:rPr>
              <a:t>§ 1º: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BR" sz="2800" dirty="0">
                <a:latin typeface="Daytona" panose="020B0604030500040204" pitchFamily="34" charset="0"/>
                <a:ea typeface="Calibri" panose="020F0502020204030204" pitchFamily="34" charset="0"/>
              </a:rPr>
              <a:t>“</a:t>
            </a:r>
            <a:r>
              <a:rPr lang="pt-BR" sz="2800" dirty="0">
                <a:effectLst/>
                <a:latin typeface="Daytona" panose="020B0604030500040204" pitchFamily="34" charset="0"/>
                <a:ea typeface="Calibri" panose="020F0502020204030204" pitchFamily="34" charset="0"/>
              </a:rPr>
              <a:t>Sempre que possível, os impostos terão caráter pessoal e serão graduados segundo a capacidade econômica do contribuinte, facultado à administração tributária, especialmente para conferir efetividade a esses objetivos, identificar, respeitados os direitos individuais e nos termos da lei, o patrimônio, os rendimentos e as atividades econômicas do contribuinte.”</a:t>
            </a:r>
          </a:p>
        </p:txBody>
      </p:sp>
    </p:spTree>
    <p:extLst>
      <p:ext uri="{BB962C8B-B14F-4D97-AF65-F5344CB8AC3E}">
        <p14:creationId xmlns:p14="http://schemas.microsoft.com/office/powerpoint/2010/main" val="1589434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DFF331-DA39-F6E5-84AC-5D902E9CE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7C95683-332C-D230-3830-28903CE3D862}"/>
              </a:ext>
            </a:extLst>
          </p:cNvPr>
          <p:cNvSpPr txBox="1"/>
          <p:nvPr/>
        </p:nvSpPr>
        <p:spPr>
          <a:xfrm>
            <a:off x="1453896" y="156089"/>
            <a:ext cx="1044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err="1">
                <a:solidFill>
                  <a:schemeClr val="accent6">
                    <a:lumMod val="75000"/>
                  </a:schemeClr>
                </a:solidFill>
              </a:rPr>
              <a:t>ii</a:t>
            </a:r>
            <a:r>
              <a:rPr lang="pt-BR" sz="4000" b="1" dirty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pt-BR" sz="3600" b="1" dirty="0"/>
              <a:t>Antecedentes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989683F-87D0-3169-38EB-D5D3C82BA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6062" y="191757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42674FD7-4A56-2AEA-3F36-AECF105892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9703564"/>
              </p:ext>
            </p:extLst>
          </p:nvPr>
        </p:nvGraphicFramePr>
        <p:xfrm>
          <a:off x="2021334" y="1251758"/>
          <a:ext cx="9342083" cy="45627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5753100" imgH="2809875" progId="Excel.Chart.8">
                  <p:embed/>
                </p:oleObj>
              </mc:Choice>
              <mc:Fallback>
                <p:oleObj name="Chart" r:id="rId3" imgW="5753100" imgH="2809875" progId="Excel.Chart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1334" y="1251758"/>
                        <a:ext cx="9342083" cy="45627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907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3D91F4-1FD1-736C-644B-9F2666C30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4F89FA2-3EEE-BB01-A50D-4B2E39F4E41E}"/>
              </a:ext>
            </a:extLst>
          </p:cNvPr>
          <p:cNvSpPr txBox="1"/>
          <p:nvPr/>
        </p:nvSpPr>
        <p:spPr>
          <a:xfrm>
            <a:off x="1453896" y="156089"/>
            <a:ext cx="1044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err="1">
                <a:solidFill>
                  <a:schemeClr val="accent6">
                    <a:lumMod val="75000"/>
                  </a:schemeClr>
                </a:solidFill>
              </a:rPr>
              <a:t>ii</a:t>
            </a:r>
            <a:r>
              <a:rPr lang="pt-BR" sz="4000" b="1" dirty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pt-BR" sz="3600" b="1" dirty="0"/>
              <a:t>Antecedentes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B760267-698E-A0B2-72C4-76DC77926C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6062" y="191757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6" name="Imagem 5" descr="Foto em preto e branco de pessoas na rua&#10;&#10;Descrição gerada automaticamente">
            <a:extLst>
              <a:ext uri="{FF2B5EF4-FFF2-40B4-BE49-F238E27FC236}">
                <a16:creationId xmlns:a16="http://schemas.microsoft.com/office/drawing/2014/main" id="{E325A443-038B-E378-9C5C-652505823B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322" y="1159090"/>
            <a:ext cx="8682361" cy="488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557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1D0ECC-D2D8-7917-0B46-A9AE90EB1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AC7F19E-F36B-DBE8-C220-58E5DF94B0E9}"/>
              </a:ext>
            </a:extLst>
          </p:cNvPr>
          <p:cNvSpPr txBox="1"/>
          <p:nvPr/>
        </p:nvSpPr>
        <p:spPr>
          <a:xfrm>
            <a:off x="1453896" y="156089"/>
            <a:ext cx="1044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accent6">
                    <a:lumMod val="75000"/>
                  </a:schemeClr>
                </a:solidFill>
              </a:rPr>
              <a:t>i. </a:t>
            </a:r>
            <a:r>
              <a:rPr lang="pt-BR" sz="3600" b="1" dirty="0"/>
              <a:t>Requisitos da Relação de Emprego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00248F9-95AE-7E70-7D02-3C67270286F7}"/>
              </a:ext>
            </a:extLst>
          </p:cNvPr>
          <p:cNvSpPr txBox="1"/>
          <p:nvPr/>
        </p:nvSpPr>
        <p:spPr>
          <a:xfrm>
            <a:off x="1621418" y="2274838"/>
            <a:ext cx="95646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BR" sz="3600" dirty="0">
                <a:latin typeface="Daytona Condensed" panose="020B0506030503040204" pitchFamily="34" charset="0"/>
              </a:rPr>
              <a:t>CLT. art. 3º - Considera-se empregado toda pessoa física que prestar serviços de natureza não eventual a empregador, sob a dependência deste e mediante salário.</a:t>
            </a:r>
          </a:p>
        </p:txBody>
      </p:sp>
    </p:spTree>
    <p:extLst>
      <p:ext uri="{BB962C8B-B14F-4D97-AF65-F5344CB8AC3E}">
        <p14:creationId xmlns:p14="http://schemas.microsoft.com/office/powerpoint/2010/main" val="3755542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A0CD5F-4EB0-4CA5-C073-BEFED85DA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E9FCA0E-BB76-FF7C-22F3-0417CB4FE210}"/>
              </a:ext>
            </a:extLst>
          </p:cNvPr>
          <p:cNvSpPr txBox="1"/>
          <p:nvPr/>
        </p:nvSpPr>
        <p:spPr>
          <a:xfrm>
            <a:off x="1453896" y="156089"/>
            <a:ext cx="1044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accent6">
                    <a:lumMod val="75000"/>
                  </a:schemeClr>
                </a:solidFill>
              </a:rPr>
              <a:t>i. </a:t>
            </a:r>
            <a:r>
              <a:rPr lang="pt-BR" sz="3600" b="1" dirty="0"/>
              <a:t>Tipos de subordinação empregatícia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7D94D78-CE7A-C522-E26D-875BDCF9DDFF}"/>
              </a:ext>
            </a:extLst>
          </p:cNvPr>
          <p:cNvSpPr txBox="1"/>
          <p:nvPr/>
        </p:nvSpPr>
        <p:spPr>
          <a:xfrm>
            <a:off x="1453896" y="1374591"/>
            <a:ext cx="10282384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1200"/>
              </a:spcAft>
              <a:buAutoNum type="alphaLcParenR"/>
            </a:pPr>
            <a:r>
              <a:rPr lang="pt-BR" sz="2400" b="1" dirty="0">
                <a:latin typeface="Daytona Condensed" panose="020B0506030503040204" pitchFamily="34" charset="0"/>
              </a:rPr>
              <a:t>clássica</a:t>
            </a:r>
            <a:r>
              <a:rPr lang="pt-BR" sz="2400" dirty="0">
                <a:latin typeface="Daytona Condensed" panose="020B0506030503040204" pitchFamily="34" charset="0"/>
              </a:rPr>
              <a:t> por meios remotos e digitais (art. 6º, parágrafo primeiro, da CLT), com assimetria poder de direção/subordinação e, ainda, os aspectos diretivo, regulamentar, fiscalizatório e disciplinar do poder empregatício; </a:t>
            </a:r>
          </a:p>
          <a:p>
            <a:pPr marL="457200" indent="-457200">
              <a:spcBef>
                <a:spcPts val="600"/>
              </a:spcBef>
              <a:spcAft>
                <a:spcPts val="1200"/>
              </a:spcAft>
              <a:buAutoNum type="alphaLcParenR"/>
            </a:pPr>
            <a:r>
              <a:rPr lang="pt-BR" sz="2400" b="1" dirty="0">
                <a:latin typeface="Daytona Condensed" panose="020B0506030503040204" pitchFamily="34" charset="0"/>
              </a:rPr>
              <a:t>objetiva</a:t>
            </a:r>
            <a:r>
              <a:rPr lang="pt-BR" sz="2400" dirty="0">
                <a:latin typeface="Daytona Condensed" panose="020B0506030503040204" pitchFamily="34" charset="0"/>
              </a:rPr>
              <a:t>, com trabalho executado estritamente alinhado aos objetivos empresariais; </a:t>
            </a:r>
          </a:p>
          <a:p>
            <a:pPr marL="457200" indent="-457200">
              <a:spcBef>
                <a:spcPts val="600"/>
              </a:spcBef>
              <a:spcAft>
                <a:spcPts val="1200"/>
              </a:spcAft>
              <a:buAutoNum type="alphaLcParenR"/>
            </a:pPr>
            <a:r>
              <a:rPr lang="pt-BR" sz="2400" b="1" dirty="0">
                <a:latin typeface="Daytona Condensed" panose="020B0506030503040204" pitchFamily="34" charset="0"/>
              </a:rPr>
              <a:t>estrutural</a:t>
            </a:r>
            <a:r>
              <a:rPr lang="pt-BR" sz="2400" dirty="0">
                <a:latin typeface="Daytona Condensed" panose="020B0506030503040204" pitchFamily="34" charset="0"/>
              </a:rPr>
              <a:t>, mediante inserção do profissional contratado na organização da atividade econômica desempenhada pela tomador, em sua dinâmica de funcionamento, cultura jurídica e organizacional;</a:t>
            </a:r>
          </a:p>
          <a:p>
            <a:pPr marL="457200" indent="-457200">
              <a:spcBef>
                <a:spcPts val="600"/>
              </a:spcBef>
              <a:spcAft>
                <a:spcPts val="1200"/>
              </a:spcAft>
              <a:buAutoNum type="alphaLcParenR"/>
            </a:pPr>
            <a:r>
              <a:rPr lang="pt-BR" sz="2400" dirty="0">
                <a:latin typeface="Daytona Condensed" panose="020B0506030503040204" pitchFamily="34" charset="0"/>
              </a:rPr>
              <a:t>d) </a:t>
            </a:r>
            <a:r>
              <a:rPr lang="pt-BR" sz="2400" b="1" dirty="0">
                <a:latin typeface="Daytona Condensed" panose="020B0506030503040204" pitchFamily="34" charset="0"/>
              </a:rPr>
              <a:t>algorítmica</a:t>
            </a:r>
            <a:r>
              <a:rPr lang="pt-BR" sz="2400" dirty="0">
                <a:latin typeface="Daytona Condensed" panose="020B0506030503040204" pitchFamily="34" charset="0"/>
              </a:rPr>
              <a:t>, em que a vinculação do trabalhador ao poder empregatício é mediado por tecnologias inteligentes.</a:t>
            </a:r>
          </a:p>
        </p:txBody>
      </p:sp>
    </p:spTree>
    <p:extLst>
      <p:ext uri="{BB962C8B-B14F-4D97-AF65-F5344CB8AC3E}">
        <p14:creationId xmlns:p14="http://schemas.microsoft.com/office/powerpoint/2010/main" val="3543777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AAC058-1182-A083-BF46-220CB4685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C10BDD7-8399-4B74-C0F5-DD6225E03F94}"/>
              </a:ext>
            </a:extLst>
          </p:cNvPr>
          <p:cNvSpPr txBox="1"/>
          <p:nvPr/>
        </p:nvSpPr>
        <p:spPr>
          <a:xfrm>
            <a:off x="1453896" y="156089"/>
            <a:ext cx="1044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accent6">
                    <a:lumMod val="75000"/>
                  </a:schemeClr>
                </a:solidFill>
              </a:rPr>
              <a:t>i. </a:t>
            </a:r>
            <a:r>
              <a:rPr lang="pt-BR" sz="3600" b="1" dirty="0"/>
              <a:t>Casos paradigmáticos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1B27C02-1CCF-8313-A30F-9A6ACE46CF87}"/>
              </a:ext>
            </a:extLst>
          </p:cNvPr>
          <p:cNvSpPr txBox="1"/>
          <p:nvPr/>
        </p:nvSpPr>
        <p:spPr>
          <a:xfrm>
            <a:off x="1373997" y="1750431"/>
            <a:ext cx="10282384" cy="3357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pt-B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BRASIL. Tribunal Superior do Trabalho. </a:t>
            </a:r>
            <a:r>
              <a:rPr lang="pt-BR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Agravo de Instrumento no Recurso de Revista nº 11199-47.2017.5.03.0185</a:t>
            </a:r>
            <a:r>
              <a:rPr lang="pt-B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Relatora: Dora Maria da Costa. 8ª Turma. Julgamento: 18 dez. 2018. Publicação: Diário Eletrônico da Justiça do Trabalho, 31 jan. 2019a. Disponível em: </a:t>
            </a:r>
            <a:r>
              <a:rPr lang="pt-BR" sz="2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https://jurisprudencia-backend2.tst.jus.br/</a:t>
            </a:r>
            <a:r>
              <a:rPr lang="pt-BR" sz="2400" u="sng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rest</a:t>
            </a:r>
            <a:r>
              <a:rPr lang="pt-BR" sz="2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/documentos/f34b76c575f57cbd3ba2f8a132c57d50</a:t>
            </a:r>
            <a:r>
              <a:rPr lang="pt-B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Acesso em: 2 dez. 2024.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151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B7E206-0CA7-7951-AFE3-E570D546C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6CAF907-6593-0917-57FF-35E26BF357ED}"/>
              </a:ext>
            </a:extLst>
          </p:cNvPr>
          <p:cNvSpPr txBox="1"/>
          <p:nvPr/>
        </p:nvSpPr>
        <p:spPr>
          <a:xfrm>
            <a:off x="1453896" y="156089"/>
            <a:ext cx="1044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accent6">
                    <a:lumMod val="75000"/>
                  </a:schemeClr>
                </a:solidFill>
              </a:rPr>
              <a:t>i. </a:t>
            </a:r>
            <a:r>
              <a:rPr lang="pt-BR" sz="3600" b="1" dirty="0"/>
              <a:t>Casos paradigmáticos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D032FBE-F3D0-66DE-C3B4-66F0F64CB951}"/>
              </a:ext>
            </a:extLst>
          </p:cNvPr>
          <p:cNvSpPr txBox="1"/>
          <p:nvPr/>
        </p:nvSpPr>
        <p:spPr>
          <a:xfrm>
            <a:off x="1373997" y="1750431"/>
            <a:ext cx="10282384" cy="40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pt-B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BRASIL, Superior Tribunal de Justiça</a:t>
            </a:r>
            <a:r>
              <a:rPr lang="pt-BR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Conflito de Competência nº 164.544/MG</a:t>
            </a:r>
            <a:r>
              <a:rPr lang="pt-B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Relator: Moura Ribeiro, Segunda Seção. Julgamento: 28 ago. 2019b, Publicação: Diário de Justiça Eletrônica, 4 set. 2019b. Disponível em: </a:t>
            </a:r>
            <a:r>
              <a:rPr lang="pt-BR" sz="2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https://www.stj.jus.br/</a:t>
            </a:r>
            <a:r>
              <a:rPr lang="pt-BR" sz="2400" u="sng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websecstj</a:t>
            </a:r>
            <a:r>
              <a:rPr lang="pt-BR" sz="2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/</a:t>
            </a:r>
            <a:r>
              <a:rPr lang="pt-BR" sz="2400" u="sng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cgi</a:t>
            </a:r>
            <a:r>
              <a:rPr lang="pt-BR" sz="2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/revista/</a:t>
            </a:r>
            <a:r>
              <a:rPr lang="pt-BR" sz="2400" u="sng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REJ.cgi</a:t>
            </a:r>
            <a:r>
              <a:rPr lang="pt-BR" sz="2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/</a:t>
            </a:r>
            <a:r>
              <a:rPr lang="pt-BR" sz="2400" u="sng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ATC?seq</a:t>
            </a:r>
            <a:r>
              <a:rPr lang="pt-BR" sz="2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=100496223&amp;tipo=5&amp;nreg=201900799520&amp;SeqCgrmaSessao=&amp;</a:t>
            </a:r>
            <a:r>
              <a:rPr lang="pt-BR" sz="2400" u="sng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CodOrgaoJgdr</a:t>
            </a:r>
            <a:r>
              <a:rPr lang="pt-BR" sz="2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=&amp;</a:t>
            </a:r>
            <a:r>
              <a:rPr lang="pt-BR" sz="2400" u="sng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dt</a:t>
            </a:r>
            <a:r>
              <a:rPr lang="pt-BR" sz="2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=20190904&amp;formato=</a:t>
            </a:r>
            <a:r>
              <a:rPr lang="pt-BR" sz="2400" u="sng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PDF&amp;salvar</a:t>
            </a:r>
            <a:r>
              <a:rPr lang="pt-BR" sz="2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=false</a:t>
            </a:r>
            <a:r>
              <a:rPr lang="pt-B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Acesso em: 2 dez. 2024.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pt-B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834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99A89B-47A9-A37F-DDFE-870F1D4E8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0F081B4-3CC7-7A67-698B-17360E26B3B0}"/>
              </a:ext>
            </a:extLst>
          </p:cNvPr>
          <p:cNvSpPr txBox="1"/>
          <p:nvPr/>
        </p:nvSpPr>
        <p:spPr>
          <a:xfrm>
            <a:off x="1453896" y="156089"/>
            <a:ext cx="1044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accent6">
                    <a:lumMod val="75000"/>
                  </a:schemeClr>
                </a:solidFill>
              </a:rPr>
              <a:t>i. </a:t>
            </a:r>
            <a:r>
              <a:rPr lang="pt-BR" sz="3600" b="1" dirty="0"/>
              <a:t>Casos paradigmáticos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6D617F5-6E2A-F58C-72D1-DED5917C0DA0}"/>
              </a:ext>
            </a:extLst>
          </p:cNvPr>
          <p:cNvSpPr txBox="1"/>
          <p:nvPr/>
        </p:nvSpPr>
        <p:spPr>
          <a:xfrm>
            <a:off x="1311853" y="1572877"/>
            <a:ext cx="10282384" cy="3357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pt-B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BRASIL. Tribunal Superior do Trabalho. </a:t>
            </a:r>
            <a:r>
              <a:rPr lang="pt-BR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Recurso de Revista nº 100353-02.2017.5.01.0066. </a:t>
            </a:r>
            <a:r>
              <a:rPr lang="pt-B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Relator Ministro Mauricio Godinho Delgado. 3ª Turma. Julgamento: 11 abr. 2022. Publicação: Diário Eletrônico da Justiça do Trabalho, 11 abr. 2022. Disponível em: </a:t>
            </a:r>
            <a:r>
              <a:rPr lang="pt-BR" sz="24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https://jurisprudencia-backend2.tst.jus.br/</a:t>
            </a:r>
            <a:r>
              <a:rPr lang="pt-BR" sz="2400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rest</a:t>
            </a:r>
            <a:r>
              <a:rPr lang="pt-BR" sz="24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/documentos/b4f05b716c668bb027c5cbf0913c77fc</a:t>
            </a:r>
            <a:r>
              <a:rPr lang="pt-B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Acesso em: 3 dez. 2024.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57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B23D14-D89A-FDEC-AB01-14214CC7E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EAB3125-F3B9-A619-C9A3-778F6A02CEDD}"/>
              </a:ext>
            </a:extLst>
          </p:cNvPr>
          <p:cNvSpPr txBox="1"/>
          <p:nvPr/>
        </p:nvSpPr>
        <p:spPr>
          <a:xfrm>
            <a:off x="1453896" y="156089"/>
            <a:ext cx="1044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accent6">
                    <a:lumMod val="75000"/>
                  </a:schemeClr>
                </a:solidFill>
              </a:rPr>
              <a:t>i. </a:t>
            </a:r>
            <a:r>
              <a:rPr lang="pt-BR" sz="3600" b="1" dirty="0"/>
              <a:t>Casos paradigmáticos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648CFE0-0FF3-89DA-E771-4AD404603A98}"/>
              </a:ext>
            </a:extLst>
          </p:cNvPr>
          <p:cNvSpPr txBox="1"/>
          <p:nvPr/>
        </p:nvSpPr>
        <p:spPr>
          <a:xfrm>
            <a:off x="1311853" y="1324302"/>
            <a:ext cx="10282384" cy="5275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pt-B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BRASIL. Tribunal Superior do Trabalho. </a:t>
            </a:r>
            <a:r>
              <a:rPr lang="pt-BR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Recurso de Revista com Agravo</a:t>
            </a:r>
            <a:r>
              <a:rPr lang="pt-B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pt-BR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100853-94.2019.5.01.0067</a:t>
            </a:r>
            <a:r>
              <a:rPr lang="pt-B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Relator: Alexandre de Souza Agra Belmonte. 8ª Turma. Julgamento: 19 dez. 2022. Publicação: Diário Eletrônico da Justiça do Trabalho, 3 fev. 2023. Disponível em: </a:t>
            </a:r>
            <a:r>
              <a:rPr lang="pt-BR" sz="2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https://consultadocumento.tst.jus.br/</a:t>
            </a:r>
            <a:r>
              <a:rPr lang="pt-BR" sz="2400" u="sng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consultaDocumento</a:t>
            </a:r>
            <a:r>
              <a:rPr lang="pt-BR" sz="2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/</a:t>
            </a:r>
            <a:r>
              <a:rPr lang="pt-BR" sz="2400" u="sng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acordao.do?anoProcInt</a:t>
            </a:r>
            <a:r>
              <a:rPr lang="pt-BR" sz="2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=2022&amp;numProcInt=207344&amp;dtaPublicacaoStr=03/02/2023%2007:00:00&amp;origem=</a:t>
            </a:r>
            <a:r>
              <a:rPr lang="pt-BR" sz="2400" u="sng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documento&amp;nia</a:t>
            </a:r>
            <a:r>
              <a:rPr lang="pt-BR" sz="2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=8028898</a:t>
            </a:r>
            <a:r>
              <a:rPr lang="pt-B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Acesso em: 2 dez. 2024.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pt-B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pt-B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288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3D4D61-FA4E-9E2E-FA1F-DADEFD06A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9A5B863-AA32-9D80-8C52-0FCC17144701}"/>
              </a:ext>
            </a:extLst>
          </p:cNvPr>
          <p:cNvSpPr txBox="1"/>
          <p:nvPr/>
        </p:nvSpPr>
        <p:spPr>
          <a:xfrm>
            <a:off x="1453896" y="156089"/>
            <a:ext cx="1044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accent6">
                    <a:lumMod val="75000"/>
                  </a:schemeClr>
                </a:solidFill>
              </a:rPr>
              <a:t>i. </a:t>
            </a:r>
            <a:r>
              <a:rPr lang="pt-BR" sz="3600" b="1" dirty="0"/>
              <a:t>Casos paradigmáticos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93C2521-AAAD-0B21-CE15-529576AFE8F0}"/>
              </a:ext>
            </a:extLst>
          </p:cNvPr>
          <p:cNvSpPr txBox="1"/>
          <p:nvPr/>
        </p:nvSpPr>
        <p:spPr>
          <a:xfrm>
            <a:off x="1382874" y="1679409"/>
            <a:ext cx="10282384" cy="2803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pt-B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pt-B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BRASIL. Supremo Tribunal Federal. </a:t>
            </a:r>
            <a:r>
              <a:rPr lang="pt-BR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Reclamação nº 60347</a:t>
            </a:r>
            <a:r>
              <a:rPr lang="pt-B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Relator: Alexandre de Moraes. Primeira Turma. Julgamento: 5 dez. 2023. Publicação: Diário da Justiça eletrônico, 19 mar. 2024a. Disponível em: </a:t>
            </a:r>
            <a:r>
              <a:rPr lang="pt-BR" sz="24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https://redir.stf.jus.br/</a:t>
            </a:r>
            <a:r>
              <a:rPr lang="pt-BR" sz="2400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paginadorpub</a:t>
            </a:r>
            <a:r>
              <a:rPr lang="pt-BR" sz="24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/</a:t>
            </a:r>
            <a:r>
              <a:rPr lang="pt-BR" sz="2400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paginador.jsp?docTP</a:t>
            </a:r>
            <a:r>
              <a:rPr lang="pt-BR" sz="24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=</a:t>
            </a:r>
            <a:r>
              <a:rPr lang="pt-BR" sz="2400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TP&amp;docID</a:t>
            </a:r>
            <a:r>
              <a:rPr lang="pt-BR" sz="24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=778282515</a:t>
            </a:r>
            <a:r>
              <a:rPr lang="pt-B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Acesso em: 3 dez. 2024. 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864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8AE196-62E7-1CB0-BFB3-F33280D61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8E44BCF-7E09-2A99-1779-83A6AFFB0FC4}"/>
              </a:ext>
            </a:extLst>
          </p:cNvPr>
          <p:cNvSpPr txBox="1"/>
          <p:nvPr/>
        </p:nvSpPr>
        <p:spPr>
          <a:xfrm>
            <a:off x="1453896" y="156089"/>
            <a:ext cx="1044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accent6">
                    <a:lumMod val="75000"/>
                  </a:schemeClr>
                </a:solidFill>
              </a:rPr>
              <a:t>i. </a:t>
            </a:r>
            <a:r>
              <a:rPr lang="pt-BR" sz="3600" b="1" dirty="0"/>
              <a:t>Casos paradigmáticos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F9BE382-1231-E8EE-2B06-67A820D935CF}"/>
              </a:ext>
            </a:extLst>
          </p:cNvPr>
          <p:cNvSpPr txBox="1"/>
          <p:nvPr/>
        </p:nvSpPr>
        <p:spPr>
          <a:xfrm>
            <a:off x="1356241" y="1679409"/>
            <a:ext cx="10282384" cy="2803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pt-B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BRASIL. Supremo Tribunal Federal. </a:t>
            </a:r>
            <a:r>
              <a:rPr lang="pt-BR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Recurso Extraordinário com Repercussão Geral nº 1446336</a:t>
            </a:r>
            <a:r>
              <a:rPr lang="pt-B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Relator: Edson Fachin, Tribunal Pleno. Julgamento: 1º mar. 2024. Publicação: Diário da Justiça eletrônico, 2 jul. 2024e. Disponível em: </a:t>
            </a:r>
            <a:r>
              <a:rPr lang="pt-BR" sz="24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https://redir.stf.jus.br/</a:t>
            </a:r>
            <a:r>
              <a:rPr lang="pt-BR" sz="2400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paginadorpub</a:t>
            </a:r>
            <a:r>
              <a:rPr lang="pt-BR" sz="24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/</a:t>
            </a:r>
            <a:r>
              <a:rPr lang="pt-BR" sz="2400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paginador.jsp?docTP</a:t>
            </a:r>
            <a:r>
              <a:rPr lang="pt-BR" sz="24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=</a:t>
            </a:r>
            <a:r>
              <a:rPr lang="pt-BR" sz="2400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TP&amp;docID</a:t>
            </a:r>
            <a:r>
              <a:rPr lang="pt-BR" sz="24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=778282515</a:t>
            </a:r>
            <a:r>
              <a:rPr lang="pt-B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Acesso em: 3 dez. 2024.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068382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2562</TotalTime>
  <Words>924</Words>
  <Application>Microsoft Office PowerPoint</Application>
  <PresentationFormat>Widescreen</PresentationFormat>
  <Paragraphs>35</Paragraphs>
  <Slides>13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2" baseType="lpstr">
      <vt:lpstr>Arial</vt:lpstr>
      <vt:lpstr>Calibri</vt:lpstr>
      <vt:lpstr>Cambria</vt:lpstr>
      <vt:lpstr>Daytona</vt:lpstr>
      <vt:lpstr>Daytona Condensed</vt:lpstr>
      <vt:lpstr>Montserrat</vt:lpstr>
      <vt:lpstr>Times New Roman</vt:lpstr>
      <vt:lpstr>1_Tema do Office</vt:lpstr>
      <vt:lpstr>Microsoft Excel Chart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THAIS DO CARMO PASCOTTINI</dc:creator>
  <cp:lastModifiedBy>Edvaldo Fernandes da Silva</cp:lastModifiedBy>
  <cp:revision>51</cp:revision>
  <dcterms:created xsi:type="dcterms:W3CDTF">2022-01-25T11:38:50Z</dcterms:created>
  <dcterms:modified xsi:type="dcterms:W3CDTF">2024-12-04T09:38:00Z</dcterms:modified>
</cp:coreProperties>
</file>