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76" r:id="rId2"/>
    <p:sldId id="274" r:id="rId3"/>
    <p:sldId id="271" r:id="rId4"/>
    <p:sldId id="266" r:id="rId5"/>
    <p:sldId id="263" r:id="rId6"/>
    <p:sldId id="277" r:id="rId7"/>
    <p:sldId id="278" r:id="rId8"/>
    <p:sldId id="279" r:id="rId9"/>
    <p:sldId id="280" r:id="rId10"/>
    <p:sldId id="281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2" name="Subtítu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20" name="Espaço Reservado para Rodap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Retângu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Retângu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9" name="Fluxograma: Processo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uxograma: Processo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zz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sca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3F2EC96-0549-4AD0-84D3-09E2B4745FDB}" type="datetimeFigureOut">
              <a:rPr lang="pt-BR" smtClean="0"/>
              <a:pPr/>
              <a:t>03/12/2024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B3526A1-0414-4AD3-BF4B-AA253E004A3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5" name="Retângu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-5374"/>
            <a:ext cx="8172400" cy="6863374"/>
          </a:xfrm>
        </p:spPr>
      </p:pic>
    </p:spTree>
    <p:extLst>
      <p:ext uri="{BB962C8B-B14F-4D97-AF65-F5344CB8AC3E}">
        <p14:creationId xmlns:p14="http://schemas.microsoft.com/office/powerpoint/2010/main" val="3315078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Gráfico 1"/>
          <p:cNvPicPr>
            <a:picLocks noChangeArrowheads="1"/>
          </p:cNvPicPr>
          <p:nvPr/>
        </p:nvPicPr>
        <p:blipFill>
          <a:blip r:embed="rId2" cstate="print"/>
          <a:srcRect b="-40"/>
          <a:stretch>
            <a:fillRect/>
          </a:stretch>
        </p:blipFill>
        <p:spPr bwMode="auto">
          <a:xfrm>
            <a:off x="1259632" y="764704"/>
            <a:ext cx="741682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Gráfico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20688"/>
            <a:ext cx="734481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2617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000" b="1" dirty="0" smtClean="0"/>
              <a:t>Explicações para a variação na proporção de serviço doméstico</a:t>
            </a:r>
            <a:r>
              <a:rPr lang="pt-BR" sz="4000" dirty="0" smtClean="0"/>
              <a:t/>
            </a:r>
            <a:br>
              <a:rPr lang="pt-BR" sz="4000" dirty="0" smtClean="0"/>
            </a:br>
            <a:endParaRPr lang="pt-BR" sz="40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1844824"/>
            <a:ext cx="7498080" cy="440357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A modernização; </a:t>
            </a:r>
          </a:p>
          <a:p>
            <a:pPr algn="just"/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O crescimento econômico;</a:t>
            </a:r>
          </a:p>
          <a:p>
            <a:pPr algn="just"/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A desigualdade de renda;</a:t>
            </a:r>
          </a:p>
          <a:p>
            <a:pPr algn="just"/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A imigração; </a:t>
            </a:r>
          </a:p>
          <a:p>
            <a:pPr algn="just"/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A forma como ficou resolvida socialmente a articulação entre as esferas produtiva e reprodutiva.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1688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400" b="1" dirty="0" smtClean="0">
                <a:latin typeface="Times New Roman" pitchFamily="18" charset="0"/>
                <a:cs typeface="Times New Roman" pitchFamily="18" charset="0"/>
              </a:rPr>
              <a:t>O diamante ou losango do cuidado (</a:t>
            </a:r>
            <a:r>
              <a:rPr lang="pt-BR" sz="4400" b="1" i="1" dirty="0" err="1" smtClean="0">
                <a:latin typeface="Times New Roman" pitchFamily="18" charset="0"/>
                <a:cs typeface="Times New Roman" pitchFamily="18" charset="0"/>
              </a:rPr>
              <a:t>care</a:t>
            </a:r>
            <a:r>
              <a:rPr lang="pt-BR" sz="44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pt-BR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Losango 3"/>
          <p:cNvSpPr/>
          <p:nvPr/>
        </p:nvSpPr>
        <p:spPr>
          <a:xfrm>
            <a:off x="3347864" y="2492896"/>
            <a:ext cx="2880320" cy="252028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3995936" y="184482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latin typeface="Times New Roman" pitchFamily="18" charset="0"/>
                <a:cs typeface="Times New Roman" pitchFamily="18" charset="0"/>
              </a:rPr>
              <a:t>Família</a:t>
            </a:r>
            <a:endParaRPr lang="pt-BR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19672" y="3501008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latin typeface="Times New Roman" pitchFamily="18" charset="0"/>
                <a:cs typeface="Times New Roman" pitchFamily="18" charset="0"/>
              </a:rPr>
              <a:t>Estado</a:t>
            </a:r>
            <a:endParaRPr lang="pt-BR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372200" y="3501008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latin typeface="Times New Roman" pitchFamily="18" charset="0"/>
                <a:cs typeface="Times New Roman" pitchFamily="18" charset="0"/>
              </a:rPr>
              <a:t>Mercado</a:t>
            </a:r>
            <a:endParaRPr lang="pt-BR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267744" y="5085184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latin typeface="Times New Roman" pitchFamily="18" charset="0"/>
                <a:cs typeface="Times New Roman" pitchFamily="18" charset="0"/>
              </a:rPr>
              <a:t>Instituições filantrópicas, ONGs, comunidade</a:t>
            </a:r>
            <a:endParaRPr lang="pt-BR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>Caracterização do serviço doméstico no Brasil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1772816"/>
            <a:ext cx="7498080" cy="447558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Déficits de trabalho decente</a:t>
            </a:r>
          </a:p>
          <a:p>
            <a:pPr algn="just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Heranças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escravização</a:t>
            </a:r>
          </a:p>
          <a:p>
            <a:pPr algn="just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Desvalorização do trabalho reprodutivo</a:t>
            </a:r>
          </a:p>
          <a:p>
            <a:pPr algn="just"/>
            <a:r>
              <a:rPr lang="pt-B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Interseccionalidade</a:t>
            </a:r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Exclusão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diferenciação em termos de proteções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legais</a:t>
            </a:r>
          </a:p>
          <a:p>
            <a:pPr algn="just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Dados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socioeconômicos sempre indicaram uma condição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precária</a:t>
            </a:r>
          </a:p>
          <a:p>
            <a:pPr algn="just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Intensificação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precarização com a pandemia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681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>UBERIZAÇÃO </a:t>
            </a:r>
            <a:r>
              <a:rPr lang="pt-BR" dirty="0"/>
              <a:t>DO SERVIÇO DOMÉSTICO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1772816"/>
            <a:ext cx="7498080" cy="447558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geral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pesquisa é compreender o processo de uberização pelo qual vem passando nos últimos anos o trabalho doméstico remunerado no Brasil. </a:t>
            </a:r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 específicos:</a:t>
            </a:r>
          </a:p>
          <a:p>
            <a:pPr marL="82296" indent="0" algn="just">
              <a:buNone/>
            </a:pP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Fazer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 levantamento das principais plataformas digitais de serviço doméstico atuantes no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Brasil</a:t>
            </a:r>
          </a:p>
          <a:p>
            <a:pPr marL="82296" indent="0" algn="just">
              <a:buNone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Analisar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condições de trabalho e as estratégias e formas de resistência vivenciadas pelas trabalhadoras domésticas em suas relações com essas empresas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0734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>UBERIZAÇÃO </a:t>
            </a:r>
            <a:r>
              <a:rPr lang="pt-BR" dirty="0"/>
              <a:t>DO SERVIÇO DOMÉSTICO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1772816"/>
            <a:ext cx="7498080" cy="447558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Métodos: </a:t>
            </a:r>
          </a:p>
          <a:p>
            <a:pPr marL="82296" indent="0" algn="just">
              <a:buNone/>
            </a:pP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Levantamento das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plataformas digitais de serviço doméstico e realização de entrevistas com trabalhadoras domésticas da cidade do Rio de Janeiro que ofertam seus serviços por meio de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aplicativos. </a:t>
            </a:r>
          </a:p>
          <a:p>
            <a:pPr marL="82296" indent="0" algn="just">
              <a:buNone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Busca nas 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principais lojas de aplicativos dos smartphones, como Google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Store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Store</a:t>
            </a:r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38614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64896" cy="634082"/>
          </a:xfrm>
        </p:spPr>
        <p:txBody>
          <a:bodyPr>
            <a:noAutofit/>
          </a:bodyPr>
          <a:lstStyle/>
          <a:p>
            <a:pPr algn="ctr"/>
            <a:r>
              <a:rPr lang="pt-BR" sz="3200" dirty="0" smtClean="0"/>
              <a:t>UBERIZAÇÃO </a:t>
            </a:r>
            <a:r>
              <a:rPr lang="pt-BR" sz="3200" dirty="0"/>
              <a:t>DO SERVIÇO DOMÉSTICO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87624" y="1124744"/>
            <a:ext cx="7746064" cy="5328592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pt-BR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Critérios para uma plataforma fazer parte da pesquisa:</a:t>
            </a:r>
          </a:p>
          <a:p>
            <a:pPr algn="just"/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pt-B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Oferecer </a:t>
            </a: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algum dos serviços domésticos para residências ou famílias, seja uma plataforma especializada nisso ou que também </a:t>
            </a:r>
            <a:r>
              <a:rPr lang="pt-B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oferta </a:t>
            </a: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outros </a:t>
            </a:r>
            <a:r>
              <a:rPr lang="pt-B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serviços;</a:t>
            </a:r>
            <a:endParaRPr lang="pt-BR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Pode ser brasileira ou estrangeira</a:t>
            </a:r>
            <a:r>
              <a:rPr lang="pt-B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pt-BR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Estar ativa</a:t>
            </a:r>
            <a:r>
              <a:rPr lang="pt-B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82296" indent="0" algn="just">
              <a:buNone/>
            </a:pPr>
            <a:r>
              <a:rPr lang="pt-B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Location-based</a:t>
            </a: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(plataforma digital baseada em localizações. Trabalho preso geograficamente e que precisa ser realizado em local </a:t>
            </a:r>
            <a:r>
              <a:rPr lang="pt-B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determinado);</a:t>
            </a:r>
            <a:endParaRPr lang="pt-BR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Plataforma em que o trabalhador obtém trabalho. E não plataforma que organiza ou ajuda a realizar o trabalho;</a:t>
            </a:r>
          </a:p>
          <a:p>
            <a:pPr marL="82296" indent="0" algn="just">
              <a:buNone/>
            </a:pP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Disponibilize um aplicativo possível de ser baixado no Google Play </a:t>
            </a:r>
            <a:r>
              <a:rPr lang="pt-BR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Store</a:t>
            </a: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e/ou na Apple </a:t>
            </a:r>
            <a:r>
              <a:rPr lang="pt-BR" sz="4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Store</a:t>
            </a: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(algumas não incluídas fazem a contratação via site);</a:t>
            </a:r>
          </a:p>
          <a:p>
            <a:pPr marL="82296" indent="0" algn="just">
              <a:buNone/>
            </a:pPr>
            <a:r>
              <a:rPr lang="pt-B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O próprio aplicativo define o </a:t>
            </a:r>
            <a:r>
              <a:rPr lang="pt-B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preço. </a:t>
            </a:r>
          </a:p>
        </p:txBody>
      </p:sp>
    </p:spTree>
    <p:extLst>
      <p:ext uri="{BB962C8B-B14F-4D97-AF65-F5344CB8AC3E}">
        <p14:creationId xmlns:p14="http://schemas.microsoft.com/office/powerpoint/2010/main" val="583676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64896" cy="634082"/>
          </a:xfrm>
        </p:spPr>
        <p:txBody>
          <a:bodyPr>
            <a:noAutofit/>
          </a:bodyPr>
          <a:lstStyle/>
          <a:p>
            <a:pPr algn="ctr"/>
            <a:r>
              <a:rPr lang="pt-BR" sz="3200" dirty="0" smtClean="0"/>
              <a:t>UBERIZAÇÃO </a:t>
            </a:r>
            <a:r>
              <a:rPr lang="pt-BR" sz="3200" dirty="0"/>
              <a:t>DO SERVIÇO DOMÉSTICO 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4829315"/>
              </p:ext>
            </p:extLst>
          </p:nvPr>
        </p:nvGraphicFramePr>
        <p:xfrm>
          <a:off x="0" y="1628800"/>
          <a:ext cx="9143999" cy="401510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75656">
                  <a:extLst>
                    <a:ext uri="{9D8B030D-6E8A-4147-A177-3AD203B41FA5}">
                      <a16:colId xmlns:a16="http://schemas.microsoft.com/office/drawing/2014/main" val="1285740411"/>
                    </a:ext>
                  </a:extLst>
                </a:gridCol>
                <a:gridCol w="1605093">
                  <a:extLst>
                    <a:ext uri="{9D8B030D-6E8A-4147-A177-3AD203B41FA5}">
                      <a16:colId xmlns:a16="http://schemas.microsoft.com/office/drawing/2014/main" val="412970648"/>
                    </a:ext>
                  </a:extLst>
                </a:gridCol>
                <a:gridCol w="1589497">
                  <a:extLst>
                    <a:ext uri="{9D8B030D-6E8A-4147-A177-3AD203B41FA5}">
                      <a16:colId xmlns:a16="http://schemas.microsoft.com/office/drawing/2014/main" val="189709771"/>
                    </a:ext>
                  </a:extLst>
                </a:gridCol>
                <a:gridCol w="1589497">
                  <a:extLst>
                    <a:ext uri="{9D8B030D-6E8A-4147-A177-3AD203B41FA5}">
                      <a16:colId xmlns:a16="http://schemas.microsoft.com/office/drawing/2014/main" val="2777451543"/>
                    </a:ext>
                  </a:extLst>
                </a:gridCol>
                <a:gridCol w="1392303">
                  <a:extLst>
                    <a:ext uri="{9D8B030D-6E8A-4147-A177-3AD203B41FA5}">
                      <a16:colId xmlns:a16="http://schemas.microsoft.com/office/drawing/2014/main" val="3262901750"/>
                    </a:ext>
                  </a:extLst>
                </a:gridCol>
                <a:gridCol w="1491953">
                  <a:extLst>
                    <a:ext uri="{9D8B030D-6E8A-4147-A177-3AD203B41FA5}">
                      <a16:colId xmlns:a16="http://schemas.microsoft.com/office/drawing/2014/main" val="1753521463"/>
                    </a:ext>
                  </a:extLst>
                </a:gridCol>
              </a:tblGrid>
              <a:tr h="1136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Parafuzo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Donamaid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Tidmo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Ahoy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Diarista Fácil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extLst>
                  <a:ext uri="{0D108BD9-81ED-4DB2-BD59-A6C34878D82A}">
                    <a16:rowId xmlns:a16="http://schemas.microsoft.com/office/drawing/2014/main" val="1169004994"/>
                  </a:ext>
                </a:extLst>
              </a:tr>
              <a:tr h="44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Ano de criação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pt-BR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extLst>
                  <a:ext uri="{0D108BD9-81ED-4DB2-BD59-A6C34878D82A}">
                    <a16:rowId xmlns:a16="http://schemas.microsoft.com/office/drawing/2014/main" val="1926139052"/>
                  </a:ext>
                </a:extLst>
              </a:tr>
              <a:tr h="1589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Abrangência</a:t>
                      </a:r>
                      <a:endParaRPr lang="pt-BR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estados + DF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Toda Região Sul mais BH e SP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RN, PB, PE, SP, DF, RS (capitais)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 e RS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Intermunicipal   (somente em Santa Catarina)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12" marR="64212" marT="0" marB="0"/>
                </a:tc>
                <a:extLst>
                  <a:ext uri="{0D108BD9-81ED-4DB2-BD59-A6C34878D82A}">
                    <a16:rowId xmlns:a16="http://schemas.microsoft.com/office/drawing/2014/main" val="3526859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265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ício">
  <a:themeElements>
    <a:clrScheme name="Solstí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í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í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755</TotalTime>
  <Words>405</Words>
  <Application>Microsoft Office PowerPoint</Application>
  <PresentationFormat>Apresentação na tela (4:3)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Calibri</vt:lpstr>
      <vt:lpstr>Gill Sans MT</vt:lpstr>
      <vt:lpstr>Times New Roman</vt:lpstr>
      <vt:lpstr>Verdana</vt:lpstr>
      <vt:lpstr>Wingdings 2</vt:lpstr>
      <vt:lpstr>Solstício</vt:lpstr>
      <vt:lpstr>Apresentação do PowerPoint</vt:lpstr>
      <vt:lpstr>Apresentação do PowerPoint</vt:lpstr>
      <vt:lpstr>Apresentação do PowerPoint</vt:lpstr>
      <vt:lpstr>Explicações para a variação na proporção de serviço doméstico </vt:lpstr>
      <vt:lpstr>O diamante ou losango do cuidado (care)</vt:lpstr>
      <vt:lpstr>Caracterização do serviço doméstico no Brasil </vt:lpstr>
      <vt:lpstr>UBERIZAÇÃO DO SERVIÇO DOMÉSTICO </vt:lpstr>
      <vt:lpstr>UBERIZAÇÃO DO SERVIÇO DOMÉSTICO </vt:lpstr>
      <vt:lpstr>UBERIZAÇÃO DO SERVIÇO DOMÉSTICO </vt:lpstr>
      <vt:lpstr>UBERIZAÇÃO DO SERVIÇO DOMÉSTICO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Alexandre1</dc:creator>
  <cp:lastModifiedBy>Alexandre</cp:lastModifiedBy>
  <cp:revision>71</cp:revision>
  <dcterms:created xsi:type="dcterms:W3CDTF">2016-03-09T01:53:19Z</dcterms:created>
  <dcterms:modified xsi:type="dcterms:W3CDTF">2024-12-04T05:23:22Z</dcterms:modified>
</cp:coreProperties>
</file>