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70" r:id="rId12"/>
    <p:sldId id="271" r:id="rId13"/>
    <p:sldId id="276" r:id="rId14"/>
    <p:sldId id="272" r:id="rId15"/>
    <p:sldId id="273" r:id="rId16"/>
    <p:sldId id="274" r:id="rId17"/>
    <p:sldId id="275" r:id="rId18"/>
    <p:sldId id="269" r:id="rId19"/>
    <p:sldId id="265" r:id="rId20"/>
    <p:sldId id="266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F57DC8-FAAA-460A-A19A-CBD69A041069}" v="30" dt="2024-11-28T22:28:35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ago Ribeiro Faleiro" userId="ef90284230629f79" providerId="LiveId" clId="{07F57DC8-FAAA-460A-A19A-CBD69A041069}"/>
    <pc:docChg chg="undo custSel addSld delSld modSld sldOrd">
      <pc:chgData name="Thiago Ribeiro Faleiro" userId="ef90284230629f79" providerId="LiveId" clId="{07F57DC8-FAAA-460A-A19A-CBD69A041069}" dt="2024-11-28T22:34:06.359" v="693" actId="14100"/>
      <pc:docMkLst>
        <pc:docMk/>
      </pc:docMkLst>
      <pc:sldChg chg="modSp mod">
        <pc:chgData name="Thiago Ribeiro Faleiro" userId="ef90284230629f79" providerId="LiveId" clId="{07F57DC8-FAAA-460A-A19A-CBD69A041069}" dt="2024-11-28T14:18:51.623" v="565" actId="20577"/>
        <pc:sldMkLst>
          <pc:docMk/>
          <pc:sldMk cId="4063227732" sldId="256"/>
        </pc:sldMkLst>
        <pc:spChg chg="mod">
          <ac:chgData name="Thiago Ribeiro Faleiro" userId="ef90284230629f79" providerId="LiveId" clId="{07F57DC8-FAAA-460A-A19A-CBD69A041069}" dt="2024-11-28T14:18:51.623" v="565" actId="20577"/>
          <ac:spMkLst>
            <pc:docMk/>
            <pc:sldMk cId="4063227732" sldId="256"/>
            <ac:spMk id="7" creationId="{AC0E14A5-4497-DFA4-4895-97F925D28EAA}"/>
          </ac:spMkLst>
        </pc:spChg>
      </pc:sldChg>
      <pc:sldChg chg="addSp modSp mod">
        <pc:chgData name="Thiago Ribeiro Faleiro" userId="ef90284230629f79" providerId="LiveId" clId="{07F57DC8-FAAA-460A-A19A-CBD69A041069}" dt="2024-11-28T12:39:52.301" v="40" actId="122"/>
        <pc:sldMkLst>
          <pc:docMk/>
          <pc:sldMk cId="3407388768" sldId="260"/>
        </pc:sldMkLst>
        <pc:spChg chg="add mod">
          <ac:chgData name="Thiago Ribeiro Faleiro" userId="ef90284230629f79" providerId="LiveId" clId="{07F57DC8-FAAA-460A-A19A-CBD69A041069}" dt="2024-11-28T12:39:52.301" v="40" actId="122"/>
          <ac:spMkLst>
            <pc:docMk/>
            <pc:sldMk cId="3407388768" sldId="260"/>
            <ac:spMk id="4" creationId="{4C8F6C28-30DF-726E-1FD7-F24C8FF5DBC7}"/>
          </ac:spMkLst>
        </pc:spChg>
        <pc:spChg chg="add mod">
          <ac:chgData name="Thiago Ribeiro Faleiro" userId="ef90284230629f79" providerId="LiveId" clId="{07F57DC8-FAAA-460A-A19A-CBD69A041069}" dt="2024-11-28T12:34:41.306" v="16" actId="255"/>
          <ac:spMkLst>
            <pc:docMk/>
            <pc:sldMk cId="3407388768" sldId="260"/>
            <ac:spMk id="7" creationId="{037D969F-07C6-135D-D37D-B5FCB219833C}"/>
          </ac:spMkLst>
        </pc:spChg>
        <pc:graphicFrameChg chg="add mod">
          <ac:chgData name="Thiago Ribeiro Faleiro" userId="ef90284230629f79" providerId="LiveId" clId="{07F57DC8-FAAA-460A-A19A-CBD69A041069}" dt="2024-11-28T12:39:33.756" v="38" actId="1076"/>
          <ac:graphicFrameMkLst>
            <pc:docMk/>
            <pc:sldMk cId="3407388768" sldId="260"/>
            <ac:graphicFrameMk id="5" creationId="{CEE0D6AD-7158-79EE-DE0A-B8B171890555}"/>
          </ac:graphicFrameMkLst>
        </pc:graphicFrameChg>
      </pc:sldChg>
      <pc:sldChg chg="addSp modSp mod">
        <pc:chgData name="Thiago Ribeiro Faleiro" userId="ef90284230629f79" providerId="LiveId" clId="{07F57DC8-FAAA-460A-A19A-CBD69A041069}" dt="2024-11-28T12:38:20.380" v="33" actId="255"/>
        <pc:sldMkLst>
          <pc:docMk/>
          <pc:sldMk cId="3217318983" sldId="261"/>
        </pc:sldMkLst>
        <pc:spChg chg="add mod">
          <ac:chgData name="Thiago Ribeiro Faleiro" userId="ef90284230629f79" providerId="LiveId" clId="{07F57DC8-FAAA-460A-A19A-CBD69A041069}" dt="2024-11-28T12:36:11.533" v="26" actId="122"/>
          <ac:spMkLst>
            <pc:docMk/>
            <pc:sldMk cId="3217318983" sldId="261"/>
            <ac:spMk id="4" creationId="{B2F3319A-5125-A561-C4CE-1E5A4281F9AC}"/>
          </ac:spMkLst>
        </pc:spChg>
        <pc:spChg chg="add mod">
          <ac:chgData name="Thiago Ribeiro Faleiro" userId="ef90284230629f79" providerId="LiveId" clId="{07F57DC8-FAAA-460A-A19A-CBD69A041069}" dt="2024-11-28T12:38:20.380" v="33" actId="255"/>
          <ac:spMkLst>
            <pc:docMk/>
            <pc:sldMk cId="3217318983" sldId="261"/>
            <ac:spMk id="7" creationId="{45F7585F-40C1-294A-2B4B-04DB1F1A9E23}"/>
          </ac:spMkLst>
        </pc:spChg>
        <pc:graphicFrameChg chg="add mod modGraphic">
          <ac:chgData name="Thiago Ribeiro Faleiro" userId="ef90284230629f79" providerId="LiveId" clId="{07F57DC8-FAAA-460A-A19A-CBD69A041069}" dt="2024-11-28T12:37:37.721" v="29" actId="14100"/>
          <ac:graphicFrameMkLst>
            <pc:docMk/>
            <pc:sldMk cId="3217318983" sldId="261"/>
            <ac:graphicFrameMk id="5" creationId="{4C36C3D8-587B-2543-B607-D990569A4BFF}"/>
          </ac:graphicFrameMkLst>
        </pc:graphicFrameChg>
      </pc:sldChg>
      <pc:sldChg chg="addSp delSp modSp mod">
        <pc:chgData name="Thiago Ribeiro Faleiro" userId="ef90284230629f79" providerId="LiveId" clId="{07F57DC8-FAAA-460A-A19A-CBD69A041069}" dt="2024-11-28T13:18:19.541" v="254" actId="20577"/>
        <pc:sldMkLst>
          <pc:docMk/>
          <pc:sldMk cId="2360631732" sldId="262"/>
        </pc:sldMkLst>
        <pc:spChg chg="add mod">
          <ac:chgData name="Thiago Ribeiro Faleiro" userId="ef90284230629f79" providerId="LiveId" clId="{07F57DC8-FAAA-460A-A19A-CBD69A041069}" dt="2024-11-28T12:40:59.986" v="44" actId="1076"/>
          <ac:spMkLst>
            <pc:docMk/>
            <pc:sldMk cId="2360631732" sldId="262"/>
            <ac:spMk id="4" creationId="{9C795532-D93A-A7C0-DBBA-1B0AA8C0ABAF}"/>
          </ac:spMkLst>
        </pc:spChg>
        <pc:spChg chg="add mod">
          <ac:chgData name="Thiago Ribeiro Faleiro" userId="ef90284230629f79" providerId="LiveId" clId="{07F57DC8-FAAA-460A-A19A-CBD69A041069}" dt="2024-11-28T13:18:19.541" v="254" actId="20577"/>
          <ac:spMkLst>
            <pc:docMk/>
            <pc:sldMk cId="2360631732" sldId="262"/>
            <ac:spMk id="7" creationId="{903AFAFA-47FC-9A6F-4F2D-EFCA0057997F}"/>
          </ac:spMkLst>
        </pc:spChg>
        <pc:spChg chg="add del">
          <ac:chgData name="Thiago Ribeiro Faleiro" userId="ef90284230629f79" providerId="LiveId" clId="{07F57DC8-FAAA-460A-A19A-CBD69A041069}" dt="2024-11-28T13:15:38.809" v="201" actId="478"/>
          <ac:spMkLst>
            <pc:docMk/>
            <pc:sldMk cId="2360631732" sldId="262"/>
            <ac:spMk id="8" creationId="{BEF409A3-8DC9-30E4-1D07-CC5BFB73D487}"/>
          </ac:spMkLst>
        </pc:spChg>
        <pc:graphicFrameChg chg="add mod modGraphic">
          <ac:chgData name="Thiago Ribeiro Faleiro" userId="ef90284230629f79" providerId="LiveId" clId="{07F57DC8-FAAA-460A-A19A-CBD69A041069}" dt="2024-11-28T12:41:41.079" v="47" actId="14100"/>
          <ac:graphicFrameMkLst>
            <pc:docMk/>
            <pc:sldMk cId="2360631732" sldId="262"/>
            <ac:graphicFrameMk id="5" creationId="{4D108B15-74C6-A24B-0764-65D8D7497EC6}"/>
          </ac:graphicFrameMkLst>
        </pc:graphicFrameChg>
      </pc:sldChg>
      <pc:sldChg chg="addSp modSp mod">
        <pc:chgData name="Thiago Ribeiro Faleiro" userId="ef90284230629f79" providerId="LiveId" clId="{07F57DC8-FAAA-460A-A19A-CBD69A041069}" dt="2024-11-28T12:49:00.238" v="105" actId="1076"/>
        <pc:sldMkLst>
          <pc:docMk/>
          <pc:sldMk cId="3352212629" sldId="263"/>
        </pc:sldMkLst>
        <pc:spChg chg="add mod">
          <ac:chgData name="Thiago Ribeiro Faleiro" userId="ef90284230629f79" providerId="LiveId" clId="{07F57DC8-FAAA-460A-A19A-CBD69A041069}" dt="2024-11-28T12:44:09.793" v="61" actId="122"/>
          <ac:spMkLst>
            <pc:docMk/>
            <pc:sldMk cId="3352212629" sldId="263"/>
            <ac:spMk id="4" creationId="{F5790127-F669-35C3-407E-5CBAC5754678}"/>
          </ac:spMkLst>
        </pc:spChg>
        <pc:spChg chg="add mod">
          <ac:chgData name="Thiago Ribeiro Faleiro" userId="ef90284230629f79" providerId="LiveId" clId="{07F57DC8-FAAA-460A-A19A-CBD69A041069}" dt="2024-11-28T12:48:54.403" v="104" actId="1076"/>
          <ac:spMkLst>
            <pc:docMk/>
            <pc:sldMk cId="3352212629" sldId="263"/>
            <ac:spMk id="7" creationId="{FA638FD3-8BE5-02A3-8C00-64BCFD8206B2}"/>
          </ac:spMkLst>
        </pc:spChg>
        <pc:picChg chg="add mod">
          <ac:chgData name="Thiago Ribeiro Faleiro" userId="ef90284230629f79" providerId="LiveId" clId="{07F57DC8-FAAA-460A-A19A-CBD69A041069}" dt="2024-11-28T12:49:00.238" v="105" actId="1076"/>
          <ac:picMkLst>
            <pc:docMk/>
            <pc:sldMk cId="3352212629" sldId="263"/>
            <ac:picMk id="5" creationId="{F9E9299A-4FF5-50B6-FD77-8E11180D324E}"/>
          </ac:picMkLst>
        </pc:picChg>
      </pc:sldChg>
      <pc:sldChg chg="del">
        <pc:chgData name="Thiago Ribeiro Faleiro" userId="ef90284230629f79" providerId="LiveId" clId="{07F57DC8-FAAA-460A-A19A-CBD69A041069}" dt="2024-11-28T12:54:29.062" v="142" actId="47"/>
        <pc:sldMkLst>
          <pc:docMk/>
          <pc:sldMk cId="1438069355" sldId="264"/>
        </pc:sldMkLst>
      </pc:sldChg>
      <pc:sldChg chg="modSp mod">
        <pc:chgData name="Thiago Ribeiro Faleiro" userId="ef90284230629f79" providerId="LiveId" clId="{07F57DC8-FAAA-460A-A19A-CBD69A041069}" dt="2024-11-28T13:16:59.246" v="215" actId="14100"/>
        <pc:sldMkLst>
          <pc:docMk/>
          <pc:sldMk cId="3076093972" sldId="265"/>
        </pc:sldMkLst>
        <pc:spChg chg="mod">
          <ac:chgData name="Thiago Ribeiro Faleiro" userId="ef90284230629f79" providerId="LiveId" clId="{07F57DC8-FAAA-460A-A19A-CBD69A041069}" dt="2024-11-28T13:16:54.202" v="214" actId="1076"/>
          <ac:spMkLst>
            <pc:docMk/>
            <pc:sldMk cId="3076093972" sldId="265"/>
            <ac:spMk id="6" creationId="{A4EFC829-2E78-0873-34A7-3EBB7D2AA720}"/>
          </ac:spMkLst>
        </pc:spChg>
        <pc:picChg chg="mod">
          <ac:chgData name="Thiago Ribeiro Faleiro" userId="ef90284230629f79" providerId="LiveId" clId="{07F57DC8-FAAA-460A-A19A-CBD69A041069}" dt="2024-11-28T13:16:59.246" v="215" actId="14100"/>
          <ac:picMkLst>
            <pc:docMk/>
            <pc:sldMk cId="3076093972" sldId="265"/>
            <ac:picMk id="2" creationId="{5E0BD978-BB1A-729D-54DA-264010D9A86B}"/>
          </ac:picMkLst>
        </pc:picChg>
      </pc:sldChg>
      <pc:sldChg chg="addSp delSp modSp mod">
        <pc:chgData name="Thiago Ribeiro Faleiro" userId="ef90284230629f79" providerId="LiveId" clId="{07F57DC8-FAAA-460A-A19A-CBD69A041069}" dt="2024-11-28T22:34:06.359" v="693" actId="14100"/>
        <pc:sldMkLst>
          <pc:docMk/>
          <pc:sldMk cId="2288019152" sldId="266"/>
        </pc:sldMkLst>
        <pc:spChg chg="mod">
          <ac:chgData name="Thiago Ribeiro Faleiro" userId="ef90284230629f79" providerId="LiveId" clId="{07F57DC8-FAAA-460A-A19A-CBD69A041069}" dt="2024-11-28T22:34:06.359" v="693" actId="14100"/>
          <ac:spMkLst>
            <pc:docMk/>
            <pc:sldMk cId="2288019152" sldId="266"/>
            <ac:spMk id="4" creationId="{BCA43A02-7779-7929-1F61-AF02C759BFAC}"/>
          </ac:spMkLst>
        </pc:spChg>
        <pc:spChg chg="mod">
          <ac:chgData name="Thiago Ribeiro Faleiro" userId="ef90284230629f79" providerId="LiveId" clId="{07F57DC8-FAAA-460A-A19A-CBD69A041069}" dt="2024-11-28T22:32:52.413" v="686" actId="1076"/>
          <ac:spMkLst>
            <pc:docMk/>
            <pc:sldMk cId="2288019152" sldId="266"/>
            <ac:spMk id="6" creationId="{770095BA-A21A-464B-F1D9-BE46C856E5D4}"/>
          </ac:spMkLst>
        </pc:spChg>
        <pc:spChg chg="mod">
          <ac:chgData name="Thiago Ribeiro Faleiro" userId="ef90284230629f79" providerId="LiveId" clId="{07F57DC8-FAAA-460A-A19A-CBD69A041069}" dt="2024-11-28T22:32:48.630" v="685" actId="1076"/>
          <ac:spMkLst>
            <pc:docMk/>
            <pc:sldMk cId="2288019152" sldId="266"/>
            <ac:spMk id="8" creationId="{9BD1C6DC-532B-33C7-7591-0988DA816A9C}"/>
          </ac:spMkLst>
        </pc:spChg>
        <pc:spChg chg="add mod">
          <ac:chgData name="Thiago Ribeiro Faleiro" userId="ef90284230629f79" providerId="LiveId" clId="{07F57DC8-FAAA-460A-A19A-CBD69A041069}" dt="2024-11-28T22:33:23.485" v="691" actId="14100"/>
          <ac:spMkLst>
            <pc:docMk/>
            <pc:sldMk cId="2288019152" sldId="266"/>
            <ac:spMk id="11" creationId="{F84F6C10-26E4-C0FB-1BC4-B5B12986BD31}"/>
          </ac:spMkLst>
        </pc:spChg>
        <pc:picChg chg="mod">
          <ac:chgData name="Thiago Ribeiro Faleiro" userId="ef90284230629f79" providerId="LiveId" clId="{07F57DC8-FAAA-460A-A19A-CBD69A041069}" dt="2024-11-28T22:25:52.183" v="664" actId="1076"/>
          <ac:picMkLst>
            <pc:docMk/>
            <pc:sldMk cId="2288019152" sldId="266"/>
            <ac:picMk id="2" creationId="{3321D2F8-58CE-3057-7051-1AB3CDCD7BA1}"/>
          </ac:picMkLst>
        </pc:picChg>
        <pc:picChg chg="add del mod">
          <ac:chgData name="Thiago Ribeiro Faleiro" userId="ef90284230629f79" providerId="LiveId" clId="{07F57DC8-FAAA-460A-A19A-CBD69A041069}" dt="2024-11-28T22:24:44.681" v="655" actId="478"/>
          <ac:picMkLst>
            <pc:docMk/>
            <pc:sldMk cId="2288019152" sldId="266"/>
            <ac:picMk id="5" creationId="{E5DB1F80-E8E0-2E9E-32EF-05A18C17E592}"/>
          </ac:picMkLst>
        </pc:picChg>
        <pc:picChg chg="add mod">
          <ac:chgData name="Thiago Ribeiro Faleiro" userId="ef90284230629f79" providerId="LiveId" clId="{07F57DC8-FAAA-460A-A19A-CBD69A041069}" dt="2024-11-28T22:33:14.706" v="690" actId="14100"/>
          <ac:picMkLst>
            <pc:docMk/>
            <pc:sldMk cId="2288019152" sldId="266"/>
            <ac:picMk id="9" creationId="{4FEADC2A-665A-AAA6-4533-ACA68E0E861A}"/>
          </ac:picMkLst>
        </pc:picChg>
      </pc:sldChg>
      <pc:sldChg chg="addSp modSp add mod">
        <pc:chgData name="Thiago Ribeiro Faleiro" userId="ef90284230629f79" providerId="LiveId" clId="{07F57DC8-FAAA-460A-A19A-CBD69A041069}" dt="2024-11-28T12:53:46.895" v="139" actId="14100"/>
        <pc:sldMkLst>
          <pc:docMk/>
          <pc:sldMk cId="650345584" sldId="267"/>
        </pc:sldMkLst>
        <pc:spChg chg="add mod">
          <ac:chgData name="Thiago Ribeiro Faleiro" userId="ef90284230629f79" providerId="LiveId" clId="{07F57DC8-FAAA-460A-A19A-CBD69A041069}" dt="2024-11-28T12:50:48.844" v="117" actId="1076"/>
          <ac:spMkLst>
            <pc:docMk/>
            <pc:sldMk cId="650345584" sldId="267"/>
            <ac:spMk id="4" creationId="{85668041-8B55-EAFF-14D3-0F80AFA7313E}"/>
          </ac:spMkLst>
        </pc:spChg>
        <pc:spChg chg="add mod">
          <ac:chgData name="Thiago Ribeiro Faleiro" userId="ef90284230629f79" providerId="LiveId" clId="{07F57DC8-FAAA-460A-A19A-CBD69A041069}" dt="2024-11-28T12:53:39.096" v="137" actId="1076"/>
          <ac:spMkLst>
            <pc:docMk/>
            <pc:sldMk cId="650345584" sldId="267"/>
            <ac:spMk id="7" creationId="{9DEA962F-938A-D5F5-0B90-77430AEBF6D1}"/>
          </ac:spMkLst>
        </pc:spChg>
        <pc:graphicFrameChg chg="add mod modGraphic">
          <ac:chgData name="Thiago Ribeiro Faleiro" userId="ef90284230629f79" providerId="LiveId" clId="{07F57DC8-FAAA-460A-A19A-CBD69A041069}" dt="2024-11-28T12:53:46.895" v="139" actId="14100"/>
          <ac:graphicFrameMkLst>
            <pc:docMk/>
            <pc:sldMk cId="650345584" sldId="267"/>
            <ac:graphicFrameMk id="5" creationId="{156DFED1-3398-10BC-BC04-78B2A8F0478C}"/>
          </ac:graphicFrameMkLst>
        </pc:graphicFrameChg>
        <pc:picChg chg="mod">
          <ac:chgData name="Thiago Ribeiro Faleiro" userId="ef90284230629f79" providerId="LiveId" clId="{07F57DC8-FAAA-460A-A19A-CBD69A041069}" dt="2024-11-28T12:50:52.747" v="118" actId="14100"/>
          <ac:picMkLst>
            <pc:docMk/>
            <pc:sldMk cId="650345584" sldId="267"/>
            <ac:picMk id="2" creationId="{C0643635-9260-A506-5B1B-74CE9A7B721C}"/>
          </ac:picMkLst>
        </pc:picChg>
      </pc:sldChg>
      <pc:sldChg chg="addSp modSp add mod">
        <pc:chgData name="Thiago Ribeiro Faleiro" userId="ef90284230629f79" providerId="LiveId" clId="{07F57DC8-FAAA-460A-A19A-CBD69A041069}" dt="2024-11-28T14:22:19.679" v="567" actId="20577"/>
        <pc:sldMkLst>
          <pc:docMk/>
          <pc:sldMk cId="3090509447" sldId="268"/>
        </pc:sldMkLst>
        <pc:spChg chg="add mod">
          <ac:chgData name="Thiago Ribeiro Faleiro" userId="ef90284230629f79" providerId="LiveId" clId="{07F57DC8-FAAA-460A-A19A-CBD69A041069}" dt="2024-11-28T13:21:51.142" v="281" actId="1076"/>
          <ac:spMkLst>
            <pc:docMk/>
            <pc:sldMk cId="3090509447" sldId="268"/>
            <ac:spMk id="4" creationId="{50CFFC4B-15D2-0B8A-C8DF-DBD5B85055EB}"/>
          </ac:spMkLst>
        </pc:spChg>
        <pc:spChg chg="add mod">
          <ac:chgData name="Thiago Ribeiro Faleiro" userId="ef90284230629f79" providerId="LiveId" clId="{07F57DC8-FAAA-460A-A19A-CBD69A041069}" dt="2024-11-28T14:22:19.679" v="567" actId="20577"/>
          <ac:spMkLst>
            <pc:docMk/>
            <pc:sldMk cId="3090509447" sldId="268"/>
            <ac:spMk id="7" creationId="{DC9E4DDD-C28A-478F-ADFC-23A66602AAC8}"/>
          </ac:spMkLst>
        </pc:spChg>
        <pc:graphicFrameChg chg="add mod">
          <ac:chgData name="Thiago Ribeiro Faleiro" userId="ef90284230629f79" providerId="LiveId" clId="{07F57DC8-FAAA-460A-A19A-CBD69A041069}" dt="2024-11-28T13:22:14.975" v="284" actId="1076"/>
          <ac:graphicFrameMkLst>
            <pc:docMk/>
            <pc:sldMk cId="3090509447" sldId="268"/>
            <ac:graphicFrameMk id="5" creationId="{AA6BDD59-88AC-051A-EF42-F6877B0867C8}"/>
          </ac:graphicFrameMkLst>
        </pc:graphicFrameChg>
      </pc:sldChg>
      <pc:sldChg chg="addSp modSp add mod">
        <pc:chgData name="Thiago Ribeiro Faleiro" userId="ef90284230629f79" providerId="LiveId" clId="{07F57DC8-FAAA-460A-A19A-CBD69A041069}" dt="2024-11-28T13:20:02.564" v="267" actId="255"/>
        <pc:sldMkLst>
          <pc:docMk/>
          <pc:sldMk cId="3594723418" sldId="269"/>
        </pc:sldMkLst>
        <pc:spChg chg="add mod">
          <ac:chgData name="Thiago Ribeiro Faleiro" userId="ef90284230629f79" providerId="LiveId" clId="{07F57DC8-FAAA-460A-A19A-CBD69A041069}" dt="2024-11-28T13:19:02.896" v="260" actId="1076"/>
          <ac:spMkLst>
            <pc:docMk/>
            <pc:sldMk cId="3594723418" sldId="269"/>
            <ac:spMk id="4" creationId="{E040E839-7BCD-54EB-98D9-1402DE86EA69}"/>
          </ac:spMkLst>
        </pc:spChg>
        <pc:spChg chg="add mod">
          <ac:chgData name="Thiago Ribeiro Faleiro" userId="ef90284230629f79" providerId="LiveId" clId="{07F57DC8-FAAA-460A-A19A-CBD69A041069}" dt="2024-11-28T13:20:02.564" v="267" actId="255"/>
          <ac:spMkLst>
            <pc:docMk/>
            <pc:sldMk cId="3594723418" sldId="269"/>
            <ac:spMk id="6" creationId="{6CBCB3D9-09E2-19A5-FD47-BCDCF907F58D}"/>
          </ac:spMkLst>
        </pc:spChg>
        <pc:picChg chg="mod">
          <ac:chgData name="Thiago Ribeiro Faleiro" userId="ef90284230629f79" providerId="LiveId" clId="{07F57DC8-FAAA-460A-A19A-CBD69A041069}" dt="2024-11-28T13:19:49.430" v="265" actId="14100"/>
          <ac:picMkLst>
            <pc:docMk/>
            <pc:sldMk cId="3594723418" sldId="269"/>
            <ac:picMk id="2" creationId="{A73B816D-078F-D66B-DE35-EAA57419F77F}"/>
          </ac:picMkLst>
        </pc:picChg>
      </pc:sldChg>
      <pc:sldChg chg="add del">
        <pc:chgData name="Thiago Ribeiro Faleiro" userId="ef90284230629f79" providerId="LiveId" clId="{07F57DC8-FAAA-460A-A19A-CBD69A041069}" dt="2024-11-28T12:54:32.143" v="143" actId="47"/>
        <pc:sldMkLst>
          <pc:docMk/>
          <pc:sldMk cId="3608945291" sldId="269"/>
        </pc:sldMkLst>
      </pc:sldChg>
      <pc:sldChg chg="addSp modSp add mod">
        <pc:chgData name="Thiago Ribeiro Faleiro" userId="ef90284230629f79" providerId="LiveId" clId="{07F57DC8-FAAA-460A-A19A-CBD69A041069}" dt="2024-11-28T13:35:23.212" v="376" actId="122"/>
        <pc:sldMkLst>
          <pc:docMk/>
          <pc:sldMk cId="2496262943" sldId="270"/>
        </pc:sldMkLst>
        <pc:spChg chg="add mod">
          <ac:chgData name="Thiago Ribeiro Faleiro" userId="ef90284230629f79" providerId="LiveId" clId="{07F57DC8-FAAA-460A-A19A-CBD69A041069}" dt="2024-11-28T13:31:42.485" v="315" actId="14100"/>
          <ac:spMkLst>
            <pc:docMk/>
            <pc:sldMk cId="2496262943" sldId="270"/>
            <ac:spMk id="4" creationId="{4B84A160-4A27-99EF-1CBA-38609621B1DB}"/>
          </ac:spMkLst>
        </pc:spChg>
        <pc:spChg chg="add mod">
          <ac:chgData name="Thiago Ribeiro Faleiro" userId="ef90284230629f79" providerId="LiveId" clId="{07F57DC8-FAAA-460A-A19A-CBD69A041069}" dt="2024-11-28T13:35:23.212" v="376" actId="122"/>
          <ac:spMkLst>
            <pc:docMk/>
            <pc:sldMk cId="2496262943" sldId="270"/>
            <ac:spMk id="7" creationId="{2000FA5B-A5C6-65DB-F502-3A6DF9FBCC1F}"/>
          </ac:spMkLst>
        </pc:spChg>
        <pc:graphicFrameChg chg="add mod modGraphic">
          <ac:chgData name="Thiago Ribeiro Faleiro" userId="ef90284230629f79" providerId="LiveId" clId="{07F57DC8-FAAA-460A-A19A-CBD69A041069}" dt="2024-11-28T13:32:16.969" v="319" actId="14100"/>
          <ac:graphicFrameMkLst>
            <pc:docMk/>
            <pc:sldMk cId="2496262943" sldId="270"/>
            <ac:graphicFrameMk id="5" creationId="{54B00252-AE31-F26C-91DC-48C3E3FFAF99}"/>
          </ac:graphicFrameMkLst>
        </pc:graphicFrameChg>
        <pc:picChg chg="mod">
          <ac:chgData name="Thiago Ribeiro Faleiro" userId="ef90284230629f79" providerId="LiveId" clId="{07F57DC8-FAAA-460A-A19A-CBD69A041069}" dt="2024-11-28T13:31:46.964" v="316" actId="14100"/>
          <ac:picMkLst>
            <pc:docMk/>
            <pc:sldMk cId="2496262943" sldId="270"/>
            <ac:picMk id="2" creationId="{1EA2D60F-7E02-5698-FA13-85F29B656B15}"/>
          </ac:picMkLst>
        </pc:picChg>
      </pc:sldChg>
      <pc:sldChg chg="add del">
        <pc:chgData name="Thiago Ribeiro Faleiro" userId="ef90284230629f79" providerId="LiveId" clId="{07F57DC8-FAAA-460A-A19A-CBD69A041069}" dt="2024-11-28T12:54:26.972" v="141" actId="47"/>
        <pc:sldMkLst>
          <pc:docMk/>
          <pc:sldMk cId="3355519282" sldId="270"/>
        </pc:sldMkLst>
      </pc:sldChg>
      <pc:sldChg chg="addSp modSp add mod">
        <pc:chgData name="Thiago Ribeiro Faleiro" userId="ef90284230629f79" providerId="LiveId" clId="{07F57DC8-FAAA-460A-A19A-CBD69A041069}" dt="2024-11-28T13:41:11.434" v="431" actId="122"/>
        <pc:sldMkLst>
          <pc:docMk/>
          <pc:sldMk cId="547330237" sldId="271"/>
        </pc:sldMkLst>
        <pc:spChg chg="add mod">
          <ac:chgData name="Thiago Ribeiro Faleiro" userId="ef90284230629f79" providerId="LiveId" clId="{07F57DC8-FAAA-460A-A19A-CBD69A041069}" dt="2024-11-28T13:41:11.434" v="431" actId="122"/>
          <ac:spMkLst>
            <pc:docMk/>
            <pc:sldMk cId="547330237" sldId="271"/>
            <ac:spMk id="4" creationId="{0EAA5D94-2976-D5DD-EAC9-C8DDE22256C7}"/>
          </ac:spMkLst>
        </pc:spChg>
        <pc:spChg chg="add mod">
          <ac:chgData name="Thiago Ribeiro Faleiro" userId="ef90284230629f79" providerId="LiveId" clId="{07F57DC8-FAAA-460A-A19A-CBD69A041069}" dt="2024-11-28T13:40:55.823" v="429" actId="1076"/>
          <ac:spMkLst>
            <pc:docMk/>
            <pc:sldMk cId="547330237" sldId="271"/>
            <ac:spMk id="7" creationId="{0337C076-05E8-75D0-0F67-5786694C4C05}"/>
          </ac:spMkLst>
        </pc:spChg>
        <pc:picChg chg="add mod">
          <ac:chgData name="Thiago Ribeiro Faleiro" userId="ef90284230629f79" providerId="LiveId" clId="{07F57DC8-FAAA-460A-A19A-CBD69A041069}" dt="2024-11-28T13:37:11.807" v="389" actId="1076"/>
          <ac:picMkLst>
            <pc:docMk/>
            <pc:sldMk cId="547330237" sldId="271"/>
            <ac:picMk id="5" creationId="{57D17385-569D-5626-53E6-227E34EDD483}"/>
          </ac:picMkLst>
        </pc:picChg>
      </pc:sldChg>
      <pc:sldChg chg="addSp modSp add mod">
        <pc:chgData name="Thiago Ribeiro Faleiro" userId="ef90284230629f79" providerId="LiveId" clId="{07F57DC8-FAAA-460A-A19A-CBD69A041069}" dt="2024-11-28T13:46:34.541" v="464" actId="1076"/>
        <pc:sldMkLst>
          <pc:docMk/>
          <pc:sldMk cId="3298665884" sldId="272"/>
        </pc:sldMkLst>
        <pc:spChg chg="add mod">
          <ac:chgData name="Thiago Ribeiro Faleiro" userId="ef90284230629f79" providerId="LiveId" clId="{07F57DC8-FAAA-460A-A19A-CBD69A041069}" dt="2024-11-28T13:43:06.740" v="437" actId="122"/>
          <ac:spMkLst>
            <pc:docMk/>
            <pc:sldMk cId="3298665884" sldId="272"/>
            <ac:spMk id="4" creationId="{542B47F0-FEE9-D4D4-7DAE-88A2F7EAE679}"/>
          </ac:spMkLst>
        </pc:spChg>
        <pc:spChg chg="add mod">
          <ac:chgData name="Thiago Ribeiro Faleiro" userId="ef90284230629f79" providerId="LiveId" clId="{07F57DC8-FAAA-460A-A19A-CBD69A041069}" dt="2024-11-28T13:46:34.541" v="464" actId="1076"/>
          <ac:spMkLst>
            <pc:docMk/>
            <pc:sldMk cId="3298665884" sldId="272"/>
            <ac:spMk id="7" creationId="{D7481200-AA25-09CC-61B3-EF3CCA981BE5}"/>
          </ac:spMkLst>
        </pc:spChg>
        <pc:graphicFrameChg chg="add mod">
          <ac:chgData name="Thiago Ribeiro Faleiro" userId="ef90284230629f79" providerId="LiveId" clId="{07F57DC8-FAAA-460A-A19A-CBD69A041069}" dt="2024-11-28T13:43:34.711" v="441" actId="1076"/>
          <ac:graphicFrameMkLst>
            <pc:docMk/>
            <pc:sldMk cId="3298665884" sldId="272"/>
            <ac:graphicFrameMk id="5" creationId="{A52D9A6C-730C-CF31-9D61-84D06E54A4B7}"/>
          </ac:graphicFrameMkLst>
        </pc:graphicFrameChg>
      </pc:sldChg>
      <pc:sldChg chg="addSp modSp add mod">
        <pc:chgData name="Thiago Ribeiro Faleiro" userId="ef90284230629f79" providerId="LiveId" clId="{07F57DC8-FAAA-460A-A19A-CBD69A041069}" dt="2024-11-28T14:59:34.198" v="650" actId="20577"/>
        <pc:sldMkLst>
          <pc:docMk/>
          <pc:sldMk cId="1868710956" sldId="273"/>
        </pc:sldMkLst>
        <pc:spChg chg="add mod">
          <ac:chgData name="Thiago Ribeiro Faleiro" userId="ef90284230629f79" providerId="LiveId" clId="{07F57DC8-FAAA-460A-A19A-CBD69A041069}" dt="2024-11-28T14:59:34.198" v="650" actId="20577"/>
          <ac:spMkLst>
            <pc:docMk/>
            <pc:sldMk cId="1868710956" sldId="273"/>
            <ac:spMk id="4" creationId="{BDA0DEEB-1D88-4755-AE74-5C9A544ECC4C}"/>
          </ac:spMkLst>
        </pc:spChg>
        <pc:spChg chg="add mod">
          <ac:chgData name="Thiago Ribeiro Faleiro" userId="ef90284230629f79" providerId="LiveId" clId="{07F57DC8-FAAA-460A-A19A-CBD69A041069}" dt="2024-11-28T13:50:08.289" v="492" actId="1076"/>
          <ac:spMkLst>
            <pc:docMk/>
            <pc:sldMk cId="1868710956" sldId="273"/>
            <ac:spMk id="7" creationId="{A6876325-706E-F15B-88AB-BE12F07FABFB}"/>
          </ac:spMkLst>
        </pc:spChg>
        <pc:graphicFrameChg chg="add mod modGraphic">
          <ac:chgData name="Thiago Ribeiro Faleiro" userId="ef90284230629f79" providerId="LiveId" clId="{07F57DC8-FAAA-460A-A19A-CBD69A041069}" dt="2024-11-28T13:50:13.875" v="493" actId="14100"/>
          <ac:graphicFrameMkLst>
            <pc:docMk/>
            <pc:sldMk cId="1868710956" sldId="273"/>
            <ac:graphicFrameMk id="5" creationId="{928C7ED0-C053-7145-DFBC-A128E5FF54A6}"/>
          </ac:graphicFrameMkLst>
        </pc:graphicFrameChg>
        <pc:picChg chg="mod">
          <ac:chgData name="Thiago Ribeiro Faleiro" userId="ef90284230629f79" providerId="LiveId" clId="{07F57DC8-FAAA-460A-A19A-CBD69A041069}" dt="2024-11-28T13:50:16.955" v="494" actId="14100"/>
          <ac:picMkLst>
            <pc:docMk/>
            <pc:sldMk cId="1868710956" sldId="273"/>
            <ac:picMk id="2" creationId="{1A4AFA54-DB19-9E51-14CD-BF22E29A7392}"/>
          </ac:picMkLst>
        </pc:picChg>
      </pc:sldChg>
      <pc:sldChg chg="addSp modSp add mod">
        <pc:chgData name="Thiago Ribeiro Faleiro" userId="ef90284230629f79" providerId="LiveId" clId="{07F57DC8-FAAA-460A-A19A-CBD69A041069}" dt="2024-11-28T13:55:49.321" v="561" actId="122"/>
        <pc:sldMkLst>
          <pc:docMk/>
          <pc:sldMk cId="4288839285" sldId="274"/>
        </pc:sldMkLst>
        <pc:spChg chg="add mod">
          <ac:chgData name="Thiago Ribeiro Faleiro" userId="ef90284230629f79" providerId="LiveId" clId="{07F57DC8-FAAA-460A-A19A-CBD69A041069}" dt="2024-11-28T13:51:15.249" v="502" actId="122"/>
          <ac:spMkLst>
            <pc:docMk/>
            <pc:sldMk cId="4288839285" sldId="274"/>
            <ac:spMk id="4" creationId="{787AE121-A9D5-5E9A-4F4B-9B456D0D2F96}"/>
          </ac:spMkLst>
        </pc:spChg>
        <pc:spChg chg="add mod">
          <ac:chgData name="Thiago Ribeiro Faleiro" userId="ef90284230629f79" providerId="LiveId" clId="{07F57DC8-FAAA-460A-A19A-CBD69A041069}" dt="2024-11-28T13:55:49.321" v="561" actId="122"/>
          <ac:spMkLst>
            <pc:docMk/>
            <pc:sldMk cId="4288839285" sldId="274"/>
            <ac:spMk id="7" creationId="{93175ED0-DD05-7474-0718-5FB53D0F20C6}"/>
          </ac:spMkLst>
        </pc:spChg>
        <pc:picChg chg="add mod">
          <ac:chgData name="Thiago Ribeiro Faleiro" userId="ef90284230629f79" providerId="LiveId" clId="{07F57DC8-FAAA-460A-A19A-CBD69A041069}" dt="2024-11-28T13:51:39.738" v="507" actId="14100"/>
          <ac:picMkLst>
            <pc:docMk/>
            <pc:sldMk cId="4288839285" sldId="274"/>
            <ac:picMk id="5" creationId="{BC8E5133-F65B-4336-6D5F-4F7F17775E6A}"/>
          </ac:picMkLst>
        </pc:picChg>
      </pc:sldChg>
      <pc:sldChg chg="addSp modSp add mod">
        <pc:chgData name="Thiago Ribeiro Faleiro" userId="ef90284230629f79" providerId="LiveId" clId="{07F57DC8-FAAA-460A-A19A-CBD69A041069}" dt="2024-11-28T14:54:33.437" v="626" actId="20577"/>
        <pc:sldMkLst>
          <pc:docMk/>
          <pc:sldMk cId="558228509" sldId="275"/>
        </pc:sldMkLst>
        <pc:spChg chg="add mod">
          <ac:chgData name="Thiago Ribeiro Faleiro" userId="ef90284230629f79" providerId="LiveId" clId="{07F57DC8-FAAA-460A-A19A-CBD69A041069}" dt="2024-11-28T14:28:34.601" v="584" actId="20577"/>
          <ac:spMkLst>
            <pc:docMk/>
            <pc:sldMk cId="558228509" sldId="275"/>
            <ac:spMk id="4" creationId="{2292E45D-5DDF-E45B-7CA0-E47CFE8281D6}"/>
          </ac:spMkLst>
        </pc:spChg>
        <pc:spChg chg="add mod">
          <ac:chgData name="Thiago Ribeiro Faleiro" userId="ef90284230629f79" providerId="LiveId" clId="{07F57DC8-FAAA-460A-A19A-CBD69A041069}" dt="2024-11-28T14:54:33.437" v="626" actId="20577"/>
          <ac:spMkLst>
            <pc:docMk/>
            <pc:sldMk cId="558228509" sldId="275"/>
            <ac:spMk id="7" creationId="{1403F6BB-2490-79E8-4CEB-70E26C8C130D}"/>
          </ac:spMkLst>
        </pc:spChg>
        <pc:graphicFrameChg chg="add mod modGraphic">
          <ac:chgData name="Thiago Ribeiro Faleiro" userId="ef90284230629f79" providerId="LiveId" clId="{07F57DC8-FAAA-460A-A19A-CBD69A041069}" dt="2024-11-28T14:27:53.603" v="580" actId="14100"/>
          <ac:graphicFrameMkLst>
            <pc:docMk/>
            <pc:sldMk cId="558228509" sldId="275"/>
            <ac:graphicFrameMk id="5" creationId="{8BBB1BCA-8D69-061B-CC7D-15493EAB6146}"/>
          </ac:graphicFrameMkLst>
        </pc:graphicFrameChg>
        <pc:picChg chg="mod">
          <ac:chgData name="Thiago Ribeiro Faleiro" userId="ef90284230629f79" providerId="LiveId" clId="{07F57DC8-FAAA-460A-A19A-CBD69A041069}" dt="2024-11-28T14:27:57.335" v="581" actId="14100"/>
          <ac:picMkLst>
            <pc:docMk/>
            <pc:sldMk cId="558228509" sldId="275"/>
            <ac:picMk id="2" creationId="{FB99C2B8-C4EE-58BF-75C3-F031AD1658E3}"/>
          </ac:picMkLst>
        </pc:picChg>
      </pc:sldChg>
      <pc:sldChg chg="addSp modSp add mod ord">
        <pc:chgData name="Thiago Ribeiro Faleiro" userId="ef90284230629f79" providerId="LiveId" clId="{07F57DC8-FAAA-460A-A19A-CBD69A041069}" dt="2024-11-28T14:57:54.157" v="646" actId="122"/>
        <pc:sldMkLst>
          <pc:docMk/>
          <pc:sldMk cId="1892008545" sldId="276"/>
        </pc:sldMkLst>
        <pc:spChg chg="add mod">
          <ac:chgData name="Thiago Ribeiro Faleiro" userId="ef90284230629f79" providerId="LiveId" clId="{07F57DC8-FAAA-460A-A19A-CBD69A041069}" dt="2024-11-28T14:56:27.347" v="637" actId="122"/>
          <ac:spMkLst>
            <pc:docMk/>
            <pc:sldMk cId="1892008545" sldId="276"/>
            <ac:spMk id="4" creationId="{496B7922-2889-A9B4-D96F-120FE55F3C37}"/>
          </ac:spMkLst>
        </pc:spChg>
        <pc:spChg chg="add mod">
          <ac:chgData name="Thiago Ribeiro Faleiro" userId="ef90284230629f79" providerId="LiveId" clId="{07F57DC8-FAAA-460A-A19A-CBD69A041069}" dt="2024-11-28T14:57:54.157" v="646" actId="122"/>
          <ac:spMkLst>
            <pc:docMk/>
            <pc:sldMk cId="1892008545" sldId="276"/>
            <ac:spMk id="7" creationId="{E3761409-DA5A-7931-DEBD-C408A474891E}"/>
          </ac:spMkLst>
        </pc:spChg>
        <pc:graphicFrameChg chg="add mod modGraphic">
          <ac:chgData name="Thiago Ribeiro Faleiro" userId="ef90284230629f79" providerId="LiveId" clId="{07F57DC8-FAAA-460A-A19A-CBD69A041069}" dt="2024-11-28T14:57:03.213" v="640" actId="14100"/>
          <ac:graphicFrameMkLst>
            <pc:docMk/>
            <pc:sldMk cId="1892008545" sldId="276"/>
            <ac:graphicFrameMk id="5" creationId="{586D94BC-5857-C5B7-1E89-00C1B8810DEC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Annual_Production_bibliometrix_2024-10-17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ef90284230629f79/&#193;rea%20de%20Trabalho/CC%20Geral/CC1/1%20Produ&#231;&#227;o%20Cient&#237;fica%20Anu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Annual_Production_bibliometrix_2024-10-1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6052133641467047"/>
          <c:y val="0.160366552119129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 </c:v>
                </c:pt>
                <c:pt idx="1">
                  <c:v>Artigos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Sheet1!$A$3:$A$40</c:f>
              <c:numCache>
                <c:formatCode>General</c:formatCode>
                <c:ptCount val="38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  <c:pt idx="33">
                  <c:v>2020</c:v>
                </c:pt>
                <c:pt idx="34">
                  <c:v>2021</c:v>
                </c:pt>
                <c:pt idx="35">
                  <c:v>2022</c:v>
                </c:pt>
                <c:pt idx="36">
                  <c:v>2023</c:v>
                </c:pt>
                <c:pt idx="37">
                  <c:v>2024</c:v>
                </c:pt>
              </c:numCache>
            </c:numRef>
          </c:xVal>
          <c:yVal>
            <c:numRef>
              <c:f>Sheet1!$B$3:$B$40</c:f>
              <c:numCache>
                <c:formatCode>General</c:formatCode>
                <c:ptCount val="3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1</c:v>
                </c:pt>
                <c:pt idx="29">
                  <c:v>4</c:v>
                </c:pt>
                <c:pt idx="30">
                  <c:v>2</c:v>
                </c:pt>
                <c:pt idx="31">
                  <c:v>2</c:v>
                </c:pt>
                <c:pt idx="32">
                  <c:v>4</c:v>
                </c:pt>
                <c:pt idx="33">
                  <c:v>3</c:v>
                </c:pt>
                <c:pt idx="34">
                  <c:v>2</c:v>
                </c:pt>
                <c:pt idx="35">
                  <c:v>4</c:v>
                </c:pt>
                <c:pt idx="36">
                  <c:v>5</c:v>
                </c:pt>
                <c:pt idx="37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8FC-4A8C-B87B-48057FE49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63584"/>
        <c:axId val="15071264"/>
      </c:scatterChart>
      <c:valAx>
        <c:axId val="15063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071264"/>
        <c:crosses val="autoZero"/>
        <c:crossBetween val="midCat"/>
      </c:valAx>
      <c:valAx>
        <c:axId val="1507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0635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 </c:v>
                </c:pt>
                <c:pt idx="1">
                  <c:v>Artigos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Sheet1!$A$3:$A$46</c:f>
              <c:numCache>
                <c:formatCode>General</c:formatCode>
                <c:ptCount val="44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  <c:pt idx="30">
                  <c:v>2011</c:v>
                </c:pt>
                <c:pt idx="31">
                  <c:v>2012</c:v>
                </c:pt>
                <c:pt idx="32">
                  <c:v>2013</c:v>
                </c:pt>
                <c:pt idx="33">
                  <c:v>2014</c:v>
                </c:pt>
                <c:pt idx="34">
                  <c:v>2015</c:v>
                </c:pt>
                <c:pt idx="35">
                  <c:v>2016</c:v>
                </c:pt>
                <c:pt idx="36">
                  <c:v>2017</c:v>
                </c:pt>
                <c:pt idx="37">
                  <c:v>2018</c:v>
                </c:pt>
                <c:pt idx="38">
                  <c:v>2019</c:v>
                </c:pt>
                <c:pt idx="39">
                  <c:v>2020</c:v>
                </c:pt>
                <c:pt idx="40">
                  <c:v>2021</c:v>
                </c:pt>
                <c:pt idx="41">
                  <c:v>2022</c:v>
                </c:pt>
                <c:pt idx="42">
                  <c:v>2023</c:v>
                </c:pt>
                <c:pt idx="43">
                  <c:v>2024</c:v>
                </c:pt>
              </c:numCache>
            </c:numRef>
          </c:xVal>
          <c:yVal>
            <c:numRef>
              <c:f>Sheet1!$B$3:$B$46</c:f>
              <c:numCache>
                <c:formatCode>General</c:formatCode>
                <c:ptCount val="4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2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1</c:v>
                </c:pt>
                <c:pt idx="32">
                  <c:v>3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2</c:v>
                </c:pt>
                <c:pt idx="39">
                  <c:v>0</c:v>
                </c:pt>
                <c:pt idx="40">
                  <c:v>1</c:v>
                </c:pt>
                <c:pt idx="41">
                  <c:v>2</c:v>
                </c:pt>
                <c:pt idx="42">
                  <c:v>5</c:v>
                </c:pt>
                <c:pt idx="43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FAB-4AF5-8E6E-EC7D615E6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4846623"/>
        <c:axId val="1504849503"/>
      </c:scatterChart>
      <c:valAx>
        <c:axId val="15048466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04849503"/>
        <c:crosses val="autoZero"/>
        <c:crossBetween val="midCat"/>
      </c:valAx>
      <c:valAx>
        <c:axId val="15048495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048466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0">
                  <c:v> </c:v>
                </c:pt>
                <c:pt idx="1">
                  <c:v>Artigos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Sheet1!$A$3:$A$49</c:f>
              <c:numCache>
                <c:formatCode>General</c:formatCode>
                <c:ptCount val="47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  <c:pt idx="46">
                  <c:v>2023</c:v>
                </c:pt>
              </c:numCache>
            </c:numRef>
          </c:xVal>
          <c:yVal>
            <c:numRef>
              <c:f>Sheet1!$B$3:$B$49</c:f>
              <c:numCache>
                <c:formatCode>General</c:formatCode>
                <c:ptCount val="47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2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6</c:v>
                </c:pt>
                <c:pt idx="43">
                  <c:v>1</c:v>
                </c:pt>
                <c:pt idx="44">
                  <c:v>2</c:v>
                </c:pt>
                <c:pt idx="45">
                  <c:v>4</c:v>
                </c:pt>
                <c:pt idx="46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9DB-4B82-AF12-1F862FD55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9267839"/>
        <c:axId val="549268319"/>
      </c:scatterChart>
      <c:valAx>
        <c:axId val="5492678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49268319"/>
        <c:crosses val="autoZero"/>
        <c:crossBetween val="midCat"/>
      </c:valAx>
      <c:valAx>
        <c:axId val="549268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4926783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48FAF4-0ED9-4B2A-94B3-5046C1EFA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AF1380-7C76-542F-4A91-54D84C4372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2858A9-853C-85D5-937D-6CF1BDF9B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394851-7A25-BDAF-FCFD-7A1E33BE1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E47C0F-1A88-44FE-D2A5-14D7486C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4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F817C1-3D6B-B3C1-45E2-3D52EF541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525E7B-F8C3-104E-B113-7EE4A92E9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87828-4F8D-7F26-40A6-9A1ED6D8C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4DCB66-634F-A063-8E88-789087D27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FCAB78-439F-C812-8A16-A92700078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65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BFD73-4D35-60E1-F5D8-4D2757F7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C27C90-0AC8-5623-0A75-F1BB7C10B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4AC837-0ABA-3CA7-C782-E762F66D0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CB5312-5907-D994-BFCA-639883AE3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07E45C-7990-3AB2-817E-F542E8B7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489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9DB0F6-5A00-A7DD-6A50-8647ACB2E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2D0E47-4225-D6AA-5BF1-563D89460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00A89D-F4EE-A00A-F0A3-2CEA80EE4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5683A1-B71F-F7B1-62F7-A5E21565A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9D2DBF-62A2-1FA4-27B2-B548E2E88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5A16CC-19D2-2C21-B9AA-A2D35AF5D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13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21DF5-AF2F-627A-F4F9-2932D928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39924C-B06B-38C0-273E-D10FDA1A6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ACFD41E-F034-E102-A7C0-F1B3DF883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EA518FE-44E4-A05D-9945-8467D93B1F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88C607B-7C49-69A8-CB90-15F9AF13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D334489-7F69-A604-2CD4-0E774639C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F855A3-9916-7B24-EF8A-94440A5F0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8D8A340-6461-C7B2-45BF-B4B974A86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631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31CC5-C2BF-DF99-B4B4-B5A976342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68CE2F0-7A56-824B-5A4B-36208B487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B6D32D4-3356-D001-698E-35E55EEDF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BA8B430-D2C3-8A5C-226E-D5B711F3B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24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3582B69-54F2-11EB-B213-3DD0AFF62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1D6BDE-E77B-1475-3C97-91C9EA21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FB8585-1BDE-017B-DA04-8A21D3EFC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248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16D2E9-F88F-D21B-E344-FD9496923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067B77-406B-1566-198D-2D835CD48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E33A7AD-FFDE-5E55-B739-1EF2B99C0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3ECB82-82D6-53BE-86D3-311D5F968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F427D6-581A-C39F-0CA1-A03843BD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E66FFD-B4CF-79A2-2B4F-19875664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88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D87CCB-3478-1FC4-6522-E883E9C3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AB1829-4CAE-1430-3A2D-BA6F155CF4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BCED4F-8193-0BF3-A9DF-559BBC4ED8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70D18D-5059-B75A-D0EB-FDCBF2306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CCB8F8-0C68-A943-2046-E4DC2451E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6A1E55A-6836-34C5-AC84-5E00DAD2C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935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AC298-63F8-9C7C-8D41-3FC7AD0D3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3AA5A3A-90E5-2BB8-4839-97103E122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2A0FE9-EF72-B436-5D7C-48278146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A58A78-F1B4-C40C-2BB9-4CCE26F68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6C3B1C-E21D-E042-DEBE-29EFD3C96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134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E70BDC-2A82-08A1-18D2-5F8E7C68A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5B2A77-C449-C226-4FF6-A75A6A1F0B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6A2407-6AC4-0ED9-76FE-D7CC69BFD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888B78-73FD-D4FC-AD69-BC3BA4882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4E0EE0-B011-88B1-091E-F3A06669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583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34A0A4A-C83F-6AD6-88D0-188415221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08086C-58BD-840D-4E42-2AC56FFFD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AE10B2-899F-51B7-FF2C-5522942F2A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DC541-AC24-4C64-AF6C-E9CD5F3F604C}" type="datetimeFigureOut">
              <a:rPr lang="pt-BR" smtClean="0"/>
              <a:t>28/11/2024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93D1CF-4596-4084-B077-416E7ABA8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14D1BE-EBC1-BC52-3F71-DB1515B47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06126C-255A-462B-A0F3-CA2FD04895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-org.ez49.periodicos.capes.gov.br/10.1177/0001839224123616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016/j.emj.2023.05.00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thiagofaleiro@discente.ufg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98178B-0AFF-CE1B-754F-87991D850C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UMA REVISÃO SISTEMÁTICA NA BASE DE DADOS (WOS): TEORIA DO PROCESSO DE TRABALHO; COMPOSIÇÃO ORGÂNICA DO CAPITAL E CAPITAL CONSTANTE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88F893-67B7-DDC0-30CC-492C2BEA7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484" y="3287447"/>
            <a:ext cx="9144000" cy="1655762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Encontro Internacional Teoria do Valor Trabalho e Ciências Sociais</a:t>
            </a:r>
          </a:p>
        </p:txBody>
      </p:sp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79429528-3922-9288-0A5A-8838F02FA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C0E14A5-4497-DFA4-4895-97F925D28EAA}"/>
              </a:ext>
            </a:extLst>
          </p:cNvPr>
          <p:cNvSpPr txBox="1"/>
          <p:nvPr/>
        </p:nvSpPr>
        <p:spPr>
          <a:xfrm>
            <a:off x="143796" y="5476900"/>
            <a:ext cx="120482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Thiago Ribeiro Faleiro - Discente Pós-Graduação em Administração - PPGADM FACE/UFG. Dr. Gustavo Henrique </a:t>
            </a:r>
            <a:r>
              <a:rPr lang="pt-B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Petean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Docente Pós-Graduação em Administração - PPGADM FACE/UFG.</a:t>
            </a:r>
          </a:p>
        </p:txBody>
      </p:sp>
    </p:spTree>
    <p:extLst>
      <p:ext uri="{BB962C8B-B14F-4D97-AF65-F5344CB8AC3E}">
        <p14:creationId xmlns:p14="http://schemas.microsoft.com/office/powerpoint/2010/main" val="4063227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1BE700BF-69A5-A3C8-A5BF-6A346D04B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315DE89-176E-8B78-080A-865450D48616}"/>
              </a:ext>
            </a:extLst>
          </p:cNvPr>
          <p:cNvSpPr txBox="1"/>
          <p:nvPr/>
        </p:nvSpPr>
        <p:spPr>
          <a:xfrm>
            <a:off x="3046771" y="0"/>
            <a:ext cx="6098458" cy="91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1000"/>
              </a:spcAft>
            </a:pPr>
            <a:r>
              <a:rPr lang="pt-BR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INTRODUÇÃO</a:t>
            </a:r>
            <a:endParaRPr lang="pt-BR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B1332EA-309A-066F-15BF-92955971C945}"/>
              </a:ext>
            </a:extLst>
          </p:cNvPr>
          <p:cNvSpPr txBox="1"/>
          <p:nvPr/>
        </p:nvSpPr>
        <p:spPr>
          <a:xfrm>
            <a:off x="630494" y="2188891"/>
            <a:ext cx="1134519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composição orgânica do capital, como uma das formas de mudança institucional, abre uma nova perspectiva para variável de capital constante explicar a parceria público privado das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PMEs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a relação com a teoria do processo de trabalho.</a:t>
            </a:r>
          </a:p>
        </p:txBody>
      </p:sp>
    </p:spTree>
    <p:extLst>
      <p:ext uri="{BB962C8B-B14F-4D97-AF65-F5344CB8AC3E}">
        <p14:creationId xmlns:p14="http://schemas.microsoft.com/office/powerpoint/2010/main" val="391937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3017C77A-8FEA-6014-2554-DDBCF272B1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B25F886-7EA8-70C9-EAE2-6CFB52D4352F}"/>
              </a:ext>
            </a:extLst>
          </p:cNvPr>
          <p:cNvSpPr txBox="1"/>
          <p:nvPr/>
        </p:nvSpPr>
        <p:spPr>
          <a:xfrm>
            <a:off x="3329448" y="-89101"/>
            <a:ext cx="6098458" cy="916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1000"/>
              </a:spcAft>
            </a:pPr>
            <a:r>
              <a:rPr lang="pt-BR" sz="4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METODOLOGIA</a:t>
            </a:r>
            <a:endParaRPr lang="pt-BR" sz="4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3D36CD8-16BF-405B-ED82-EC5CF9AE6D3B}"/>
              </a:ext>
            </a:extLst>
          </p:cNvPr>
          <p:cNvSpPr txBox="1"/>
          <p:nvPr/>
        </p:nvSpPr>
        <p:spPr>
          <a:xfrm>
            <a:off x="280218" y="1838151"/>
            <a:ext cx="1168072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Esta revisão sistemática faz uma análise estática de todos os documentos multidisciplinares encontrados na base de dados WOS sobre capital constante, composição orgânica do capital e teoria do processo de trabalho, usando o pacote </a:t>
            </a:r>
            <a:r>
              <a:rPr lang="pt-BR" sz="4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RStudio</a:t>
            </a:r>
            <a:r>
              <a:rPr lang="pt-BR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Biblioshiny</a:t>
            </a:r>
            <a:r>
              <a:rPr lang="pt-BR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o diagrama de fluxo PRISMA 2020 para mineração, tendências e pontos relevantes de pesquisa.</a:t>
            </a:r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6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FDCA5-D792-06B6-FFC5-A37AEBD02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AAFC5A6E-233D-7D46-2282-3E0724FBB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782" y="0"/>
            <a:ext cx="1532218" cy="156332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8B5E994-52A9-AE52-A465-7F3ECE559EB0}"/>
              </a:ext>
            </a:extLst>
          </p:cNvPr>
          <p:cNvSpPr txBox="1"/>
          <p:nvPr/>
        </p:nvSpPr>
        <p:spPr>
          <a:xfrm>
            <a:off x="1887794" y="193078"/>
            <a:ext cx="80710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DIAGRAMA DE FLUXO PRISMA </a:t>
            </a:r>
            <a:endParaRPr lang="pt-BR" sz="4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9C069DE-E76E-42B2-3E39-6945B4106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15" y="982080"/>
            <a:ext cx="10002863" cy="537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96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12E28-56FB-3C4C-725D-A04A304B0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839D32B3-17EE-E536-307C-B9267F3CE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C8F6C28-30DF-726E-1FD7-F24C8FF5DBC7}"/>
              </a:ext>
            </a:extLst>
          </p:cNvPr>
          <p:cNvSpPr txBox="1"/>
          <p:nvPr/>
        </p:nvSpPr>
        <p:spPr>
          <a:xfrm>
            <a:off x="378053" y="119995"/>
            <a:ext cx="10191135" cy="1144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VOLUME E TENDÊNCIA DE CRESCIMENTO DA LITERATURA SOBRE TEORIA DO PROCESSO DE TRABALHO PARA 1987 A 2024.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EE0D6AD-7158-79EE-DE0A-B8B1718905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341035"/>
              </p:ext>
            </p:extLst>
          </p:nvPr>
        </p:nvGraphicFramePr>
        <p:xfrm>
          <a:off x="2914189" y="1244852"/>
          <a:ext cx="5419725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037D969F-07C6-135D-D37D-B5FCB219833C}"/>
              </a:ext>
            </a:extLst>
          </p:cNvPr>
          <p:cNvSpPr txBox="1"/>
          <p:nvPr/>
        </p:nvSpPr>
        <p:spPr>
          <a:xfrm>
            <a:off x="267684" y="4016627"/>
            <a:ext cx="11656631" cy="2806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ota-se uma taxa de crescimento anual das publicações de 5,4% para todo o período pesquisado, ou seja, de 1987 a 2024 foram publicados 52 documentos no banco de dados da Web </a:t>
            </a:r>
            <a:r>
              <a:rPr lang="pt-BR" sz="2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Science. Em destaque, na última década, foram 36 publicações que representam quase 70% de todas as publicações do mesmo período registrado, evidenciando um crescimento significativo nessa última década.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38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C24B1-0080-CEB7-C8DB-4F5BB8A91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AC9EA0CE-78CA-9A18-1B73-0EE61B172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2F3319A-5125-A561-C4CE-1E5A4281F9AC}"/>
              </a:ext>
            </a:extLst>
          </p:cNvPr>
          <p:cNvSpPr txBox="1"/>
          <p:nvPr/>
        </p:nvSpPr>
        <p:spPr>
          <a:xfrm>
            <a:off x="1" y="0"/>
            <a:ext cx="10677832" cy="673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BR" sz="2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PRINCIPAIS AUTORES NA PESQUISA ENTRE 1987 E 2024</a:t>
            </a:r>
            <a:endParaRPr lang="pt-BR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C36C3D8-587B-2543-B607-D990569A4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728860"/>
              </p:ext>
            </p:extLst>
          </p:nvPr>
        </p:nvGraphicFramePr>
        <p:xfrm>
          <a:off x="2116045" y="935926"/>
          <a:ext cx="7662136" cy="24930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7254">
                  <a:extLst>
                    <a:ext uri="{9D8B030D-6E8A-4147-A177-3AD203B41FA5}">
                      <a16:colId xmlns:a16="http://schemas.microsoft.com/office/drawing/2014/main" val="934667061"/>
                    </a:ext>
                  </a:extLst>
                </a:gridCol>
                <a:gridCol w="1335958">
                  <a:extLst>
                    <a:ext uri="{9D8B030D-6E8A-4147-A177-3AD203B41FA5}">
                      <a16:colId xmlns:a16="http://schemas.microsoft.com/office/drawing/2014/main" val="185844895"/>
                    </a:ext>
                  </a:extLst>
                </a:gridCol>
                <a:gridCol w="1071653">
                  <a:extLst>
                    <a:ext uri="{9D8B030D-6E8A-4147-A177-3AD203B41FA5}">
                      <a16:colId xmlns:a16="http://schemas.microsoft.com/office/drawing/2014/main" val="2629872607"/>
                    </a:ext>
                  </a:extLst>
                </a:gridCol>
                <a:gridCol w="1167271">
                  <a:extLst>
                    <a:ext uri="{9D8B030D-6E8A-4147-A177-3AD203B41FA5}">
                      <a16:colId xmlns:a16="http://schemas.microsoft.com/office/drawing/2014/main" val="2163043720"/>
                    </a:ext>
                  </a:extLst>
                </a:gridCol>
              </a:tblGrid>
              <a:tr h="111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Autores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Quantidade de autores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Quantidade de publicações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Porcentagem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1630670"/>
                  </a:ext>
                </a:extLst>
              </a:tr>
              <a:tr h="2727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CAMERON, LD E RAHMAN, H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3.8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3984241"/>
                  </a:ext>
                </a:extLst>
              </a:tr>
              <a:tr h="555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OMIDI, A; DAL ZOTTO, C, PICARD, RG E GANDINI, A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3.8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975148"/>
                  </a:ext>
                </a:extLst>
              </a:tr>
              <a:tr h="2727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MIRAGLIA, M., RUSSO, SD, &amp; BOUVILLE, G.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3.8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5831887"/>
                  </a:ext>
                </a:extLst>
              </a:tr>
              <a:tr h="2727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ANDADOR M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 dirty="0">
                          <a:effectLst/>
                        </a:rPr>
                        <a:t>3.8</a:t>
                      </a:r>
                      <a:endParaRPr lang="pt-B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2462446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45F7585F-40C1-294A-2B4B-04DB1F1A9E23}"/>
              </a:ext>
            </a:extLst>
          </p:cNvPr>
          <p:cNvSpPr txBox="1"/>
          <p:nvPr/>
        </p:nvSpPr>
        <p:spPr>
          <a:xfrm>
            <a:off x="394519" y="3811764"/>
            <a:ext cx="11241957" cy="2972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pt-BR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 autoras com mais publicações são Lindsey D. Cameron e </a:t>
            </a:r>
            <a:r>
              <a:rPr lang="pt-BR" sz="3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Hatim</a:t>
            </a:r>
            <a:r>
              <a:rPr lang="pt-BR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Rahman com duas publicações na área, seguido pelos autores Alessandro Gandini, </a:t>
            </a:r>
            <a:r>
              <a:rPr lang="pt-BR" sz="3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Afshin</a:t>
            </a:r>
            <a:r>
              <a:rPr lang="pt-BR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3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Omidi</a:t>
            </a:r>
            <a:r>
              <a:rPr lang="pt-BR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Cinzia Dal Zotto e Robert G. </a:t>
            </a:r>
            <a:r>
              <a:rPr lang="pt-BR" sz="3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Picard</a:t>
            </a:r>
            <a:r>
              <a:rPr lang="pt-BR" sz="3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também com duas publicações.</a:t>
            </a:r>
            <a:endParaRPr lang="pt-BR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31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90F00-A3E9-0FB1-374A-9046AA794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6DAF76A6-EE81-3A79-F35C-2141E6269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C795532-D93A-A7C0-DBBA-1B0AA8C0ABAF}"/>
              </a:ext>
            </a:extLst>
          </p:cNvPr>
          <p:cNvSpPr txBox="1"/>
          <p:nvPr/>
        </p:nvSpPr>
        <p:spPr>
          <a:xfrm>
            <a:off x="2621526" y="119995"/>
            <a:ext cx="60984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 LITERATURA CITADA </a:t>
            </a:r>
            <a:endParaRPr lang="pt-BR" sz="4000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D108B15-74C6-A24B-0764-65D8D7497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177883"/>
              </p:ext>
            </p:extLst>
          </p:nvPr>
        </p:nvGraphicFramePr>
        <p:xfrm>
          <a:off x="1554050" y="1222481"/>
          <a:ext cx="8268374" cy="25678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6607">
                  <a:extLst>
                    <a:ext uri="{9D8B030D-6E8A-4147-A177-3AD203B41FA5}">
                      <a16:colId xmlns:a16="http://schemas.microsoft.com/office/drawing/2014/main" val="350889087"/>
                    </a:ext>
                  </a:extLst>
                </a:gridCol>
                <a:gridCol w="2066607">
                  <a:extLst>
                    <a:ext uri="{9D8B030D-6E8A-4147-A177-3AD203B41FA5}">
                      <a16:colId xmlns:a16="http://schemas.microsoft.com/office/drawing/2014/main" val="3676512251"/>
                    </a:ext>
                  </a:extLst>
                </a:gridCol>
                <a:gridCol w="2067580">
                  <a:extLst>
                    <a:ext uri="{9D8B030D-6E8A-4147-A177-3AD203B41FA5}">
                      <a16:colId xmlns:a16="http://schemas.microsoft.com/office/drawing/2014/main" val="2821798762"/>
                    </a:ext>
                  </a:extLst>
                </a:gridCol>
                <a:gridCol w="2067580">
                  <a:extLst>
                    <a:ext uri="{9D8B030D-6E8A-4147-A177-3AD203B41FA5}">
                      <a16:colId xmlns:a16="http://schemas.microsoft.com/office/drawing/2014/main" val="1698972942"/>
                    </a:ext>
                  </a:extLst>
                </a:gridCol>
              </a:tblGrid>
              <a:tr h="280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Referências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Quant. De Citações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Ano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Fonte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819117"/>
                  </a:ext>
                </a:extLst>
              </a:tr>
              <a:tr h="8704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KELLOGG ET AL.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630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2020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ACADEMY OF MANAGEMENT ANNALS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1882524"/>
                  </a:ext>
                </a:extLst>
              </a:tr>
              <a:tr h="5754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KIESER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298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1994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ORGANIZATION SCIENCE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1642152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WILLMOTT H,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92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1997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RELATO HUM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8266428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CAMERON LD,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84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2022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ORGAN SCI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38728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MOORE PV, 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54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2022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 dirty="0">
                          <a:effectLst/>
                        </a:rPr>
                        <a:t>REV INT POLIT ECON</a:t>
                      </a:r>
                      <a:endParaRPr lang="pt-B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2491486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903AFAFA-47FC-9A6F-4F2D-EFCA0057997F}"/>
              </a:ext>
            </a:extLst>
          </p:cNvPr>
          <p:cNvSpPr txBox="1"/>
          <p:nvPr/>
        </p:nvSpPr>
        <p:spPr>
          <a:xfrm>
            <a:off x="132735" y="3779310"/>
            <a:ext cx="11931446" cy="2806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destaque está o artigo das autoras: Katherine C. Kellogg, Melissa A. Valentine e </a:t>
            </a:r>
            <a:r>
              <a:rPr lang="pt-BR" sz="2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Angele</a:t>
            </a: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Christin</a:t>
            </a: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com o título, “Algoritmos em ação: o novo terreno de controle contestado,” com 630 citações, em segundo lugar está o autor Alfred </a:t>
            </a:r>
            <a:r>
              <a:rPr lang="pt-BR" sz="2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Kieser</a:t>
            </a: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com o artigo intitulado, “Encruzilhada – por que a teoria organizacional precisa de análises históricas – e como isso deve ser realizado” com 298 citações.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631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D0AFC-86F6-F62A-C51E-82CCF6ABB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8582ED57-08FE-7504-211F-F56AE1753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5790127-F669-35C3-407E-5CBAC5754678}"/>
              </a:ext>
            </a:extLst>
          </p:cNvPr>
          <p:cNvSpPr txBox="1"/>
          <p:nvPr/>
        </p:nvSpPr>
        <p:spPr>
          <a:xfrm>
            <a:off x="162232" y="181550"/>
            <a:ext cx="104069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REDE DE CO-OCORRÊNCIA DE PALAVRAS-CHAVE PLUS </a:t>
            </a:r>
            <a:endParaRPr lang="pt-BR" sz="2800" dirty="0"/>
          </a:p>
        </p:txBody>
      </p:sp>
      <p:pic>
        <p:nvPicPr>
          <p:cNvPr id="5" name="Imagem 4" descr="Desenho abstrato colorido&#10;&#10;Descrição gerada automaticamente com confiança baixa">
            <a:extLst>
              <a:ext uri="{FF2B5EF4-FFF2-40B4-BE49-F238E27FC236}">
                <a16:creationId xmlns:a16="http://schemas.microsoft.com/office/drawing/2014/main" id="{F9E9299A-4FF5-50B6-FD77-8E11180D3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118" y="653868"/>
            <a:ext cx="8181504" cy="373189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A638FD3-8BE5-02A3-8C00-64BCFD8206B2}"/>
              </a:ext>
            </a:extLst>
          </p:cNvPr>
          <p:cNvSpPr txBox="1"/>
          <p:nvPr/>
        </p:nvSpPr>
        <p:spPr>
          <a:xfrm>
            <a:off x="137651" y="3987207"/>
            <a:ext cx="1191669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Foram 142 palavras-chave, que representa, os pontos de acesso de pesquisa na literatura sobre Teoria do Processo de Trabalho percebe-se 3 cluster em cores diferentes: Na cor vermelha - “gerenciamento”; “local de trabalho”; “desempenho”; na cor azul  - : “trabalhar”; “futuro”; “tempo”; na cor verde - “trabalho”; “autonomia”; “corrida”.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352212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EED91-EF0F-6A54-2DAF-04ED40267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C0643635-9260-A506-5B1B-74CE9A7B7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692" y="0"/>
            <a:ext cx="1503308" cy="153383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5668041-8B55-EAFF-14D3-0F80AFA7313E}"/>
              </a:ext>
            </a:extLst>
          </p:cNvPr>
          <p:cNvSpPr txBox="1"/>
          <p:nvPr/>
        </p:nvSpPr>
        <p:spPr>
          <a:xfrm>
            <a:off x="0" y="132424"/>
            <a:ext cx="11002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MAPA TEMÁTICO AGLOMERADO DE PALAVRA-CHAVE PLUS</a:t>
            </a:r>
            <a:endParaRPr lang="pt-BR" sz="2800" b="1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56DFED1-3398-10BC-BC04-78B2A8F04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504546"/>
              </p:ext>
            </p:extLst>
          </p:nvPr>
        </p:nvGraphicFramePr>
        <p:xfrm>
          <a:off x="596960" y="1113735"/>
          <a:ext cx="9977632" cy="30748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3820">
                  <a:extLst>
                    <a:ext uri="{9D8B030D-6E8A-4147-A177-3AD203B41FA5}">
                      <a16:colId xmlns:a16="http://schemas.microsoft.com/office/drawing/2014/main" val="848908673"/>
                    </a:ext>
                  </a:extLst>
                </a:gridCol>
                <a:gridCol w="2493820">
                  <a:extLst>
                    <a:ext uri="{9D8B030D-6E8A-4147-A177-3AD203B41FA5}">
                      <a16:colId xmlns:a16="http://schemas.microsoft.com/office/drawing/2014/main" val="497390329"/>
                    </a:ext>
                  </a:extLst>
                </a:gridCol>
                <a:gridCol w="2494996">
                  <a:extLst>
                    <a:ext uri="{9D8B030D-6E8A-4147-A177-3AD203B41FA5}">
                      <a16:colId xmlns:a16="http://schemas.microsoft.com/office/drawing/2014/main" val="3809684884"/>
                    </a:ext>
                  </a:extLst>
                </a:gridCol>
                <a:gridCol w="2494996">
                  <a:extLst>
                    <a:ext uri="{9D8B030D-6E8A-4147-A177-3AD203B41FA5}">
                      <a16:colId xmlns:a16="http://schemas.microsoft.com/office/drawing/2014/main" val="341377523"/>
                    </a:ext>
                  </a:extLst>
                </a:gridCol>
              </a:tblGrid>
              <a:tr h="8895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Palavras-chave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Ano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Frequência de Cluster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Classificação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2638575"/>
                  </a:ext>
                </a:extLst>
              </a:tr>
              <a:tr h="437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Trabalho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 2018 a 2024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39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851782"/>
                  </a:ext>
                </a:extLst>
              </a:tr>
              <a:tr h="437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Trabalhar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2014 - 2019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 dirty="0">
                          <a:effectLst/>
                        </a:rPr>
                        <a:t>18</a:t>
                      </a:r>
                      <a:endParaRPr lang="pt-B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4525728"/>
                  </a:ext>
                </a:extLst>
              </a:tr>
              <a:tr h="437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Crítica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 2019 - 2023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10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6219648"/>
                  </a:ext>
                </a:extLst>
              </a:tr>
              <a:tr h="437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Autonomia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2024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5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1052626"/>
                  </a:ext>
                </a:extLst>
              </a:tr>
              <a:tr h="4370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Criatividade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2018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 dirty="0">
                          <a:effectLst/>
                        </a:rPr>
                        <a:t>5</a:t>
                      </a:r>
                      <a:endParaRPr lang="pt-B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7253580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9DEA962F-938A-D5F5-0B90-77430AEBF6D1}"/>
              </a:ext>
            </a:extLst>
          </p:cNvPr>
          <p:cNvSpPr txBox="1"/>
          <p:nvPr/>
        </p:nvSpPr>
        <p:spPr>
          <a:xfrm>
            <a:off x="137651" y="4527757"/>
            <a:ext cx="1191669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No mapa temático foi possível visualizar as </a:t>
            </a:r>
            <a:r>
              <a:rPr lang="pt-BR" sz="4000" dirty="0">
                <a:latin typeface="Times New Roman" panose="02020603050405020304" pitchFamily="18" charset="0"/>
                <a:ea typeface="Aptos" panose="020B0004020202020204" pitchFamily="34" charset="0"/>
              </a:rPr>
              <a:t>05</a:t>
            </a:r>
            <a:r>
              <a:rPr lang="pt-BR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frente de investigação: “Trabalho”; “Trabalhar”; “Crítica”; “Autonomia”; “Criatividade”.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650345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2BB1-D95D-670F-B01D-73B86F0E9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10E7F41D-1230-661E-4215-5CE04BDF6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0CFFC4B-15D2-0B8A-C8DF-DBD5B85055EB}"/>
              </a:ext>
            </a:extLst>
          </p:cNvPr>
          <p:cNvSpPr txBox="1"/>
          <p:nvPr/>
        </p:nvSpPr>
        <p:spPr>
          <a:xfrm>
            <a:off x="235485" y="0"/>
            <a:ext cx="10279626" cy="1319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BR" sz="2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VOLUME E TENDÊNCIA DE CRESCIMENTO DA LITERATURA SOBRE CAPITAL CONSTANTE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DE 1981 A 2024</a:t>
            </a:r>
            <a:endParaRPr lang="pt-BR" sz="2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AA6BDD59-88AC-051A-EF42-F6877B0867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4816087"/>
              </p:ext>
            </p:extLst>
          </p:nvPr>
        </p:nvGraphicFramePr>
        <p:xfrm>
          <a:off x="1827571" y="1319464"/>
          <a:ext cx="7729384" cy="3030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DC9E4DDD-C28A-478F-ADFC-23A66602AAC8}"/>
              </a:ext>
            </a:extLst>
          </p:cNvPr>
          <p:cNvSpPr txBox="1"/>
          <p:nvPr/>
        </p:nvSpPr>
        <p:spPr>
          <a:xfrm>
            <a:off x="196400" y="4527444"/>
            <a:ext cx="1179919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 publicações se iniciaram em 1981, Passaram mais de uma década sem publicações, voltando em 1993, mas somente em 1997 a 2024 as publicações aumentaram. Durante esse período foram publicados 34 artigos relevantes</a:t>
            </a:r>
            <a:r>
              <a:rPr lang="pt-BR" sz="32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09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816AC-9B8C-B95B-5390-4A235DCDA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1EA2D60F-7E02-5698-FA13-85F29B656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6604" y="0"/>
            <a:ext cx="1315395" cy="134210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B84A160-4A27-99EF-1CBA-38609621B1DB}"/>
              </a:ext>
            </a:extLst>
          </p:cNvPr>
          <p:cNvSpPr txBox="1"/>
          <p:nvPr/>
        </p:nvSpPr>
        <p:spPr>
          <a:xfrm>
            <a:off x="0" y="181550"/>
            <a:ext cx="10913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pt-BR" sz="2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LITERATURA MAIS CITADA NA PESQUISA SOBRE CAPITAL CONSTANTE </a:t>
            </a:r>
            <a:endParaRPr lang="pt-BR" sz="2400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4B00252-AE31-F26C-91DC-48C3E3FFA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978197"/>
              </p:ext>
            </p:extLst>
          </p:nvPr>
        </p:nvGraphicFramePr>
        <p:xfrm>
          <a:off x="950922" y="1110967"/>
          <a:ext cx="9925682" cy="26793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0836">
                  <a:extLst>
                    <a:ext uri="{9D8B030D-6E8A-4147-A177-3AD203B41FA5}">
                      <a16:colId xmlns:a16="http://schemas.microsoft.com/office/drawing/2014/main" val="2884604841"/>
                    </a:ext>
                  </a:extLst>
                </a:gridCol>
                <a:gridCol w="2480836">
                  <a:extLst>
                    <a:ext uri="{9D8B030D-6E8A-4147-A177-3AD203B41FA5}">
                      <a16:colId xmlns:a16="http://schemas.microsoft.com/office/drawing/2014/main" val="2522933595"/>
                    </a:ext>
                  </a:extLst>
                </a:gridCol>
                <a:gridCol w="2482005">
                  <a:extLst>
                    <a:ext uri="{9D8B030D-6E8A-4147-A177-3AD203B41FA5}">
                      <a16:colId xmlns:a16="http://schemas.microsoft.com/office/drawing/2014/main" val="441540484"/>
                    </a:ext>
                  </a:extLst>
                </a:gridCol>
                <a:gridCol w="2482005">
                  <a:extLst>
                    <a:ext uri="{9D8B030D-6E8A-4147-A177-3AD203B41FA5}">
                      <a16:colId xmlns:a16="http://schemas.microsoft.com/office/drawing/2014/main" val="1570277218"/>
                    </a:ext>
                  </a:extLst>
                </a:gridCol>
              </a:tblGrid>
              <a:tr h="307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Referências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Quant. De Citações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Ano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Fonte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7764843"/>
                  </a:ext>
                </a:extLst>
              </a:tr>
              <a:tr h="8184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GARROD ED AL.</a:t>
                      </a:r>
                      <a:endParaRPr lang="pt-BR" sz="1100" kern="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 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281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2006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J RURAL STUD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3279701"/>
                  </a:ext>
                </a:extLst>
              </a:tr>
              <a:tr h="3074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SCHEFOLD B.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2013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CAMBR J ECON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5650058"/>
                  </a:ext>
                </a:extLst>
              </a:tr>
              <a:tr h="3074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AIYAR S.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2005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IMF STAFF PAP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6703195"/>
                  </a:ext>
                </a:extLst>
              </a:tr>
              <a:tr h="3074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GUO JT.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2002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MACROECON DYN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235017"/>
                  </a:ext>
                </a:extLst>
              </a:tr>
              <a:tr h="6309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GRÜNER HP.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2000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 dirty="0">
                          <a:effectLst/>
                        </a:rPr>
                        <a:t>OXF ECON PAP-NEW SER</a:t>
                      </a:r>
                      <a:endParaRPr lang="pt-B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89780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2000FA5B-A5C6-65DB-F502-3A6DF9FBCC1F}"/>
              </a:ext>
            </a:extLst>
          </p:cNvPr>
          <p:cNvSpPr txBox="1"/>
          <p:nvPr/>
        </p:nvSpPr>
        <p:spPr>
          <a:xfrm>
            <a:off x="530942" y="4483199"/>
            <a:ext cx="104861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O artigo de </a:t>
            </a:r>
            <a:r>
              <a:rPr lang="pt-BR" sz="3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Garrod</a:t>
            </a:r>
            <a:r>
              <a:rPr lang="pt-BR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pt-BR" sz="3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ed</a:t>
            </a:r>
            <a:r>
              <a:rPr lang="pt-BR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al., (2006), que é o mais citado com 281 citações, seguindo de </a:t>
            </a:r>
            <a:r>
              <a:rPr lang="pt-BR" sz="3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Schefold</a:t>
            </a:r>
            <a:r>
              <a:rPr lang="pt-BR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(2013),  com 26 citações.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496262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45F3E-4B1D-56BD-A27A-92BD262DA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68366C03-B690-69AE-22A2-A33243C4A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EAA5D94-2976-D5DD-EAC9-C8DDE22256C7}"/>
              </a:ext>
            </a:extLst>
          </p:cNvPr>
          <p:cNvSpPr txBox="1"/>
          <p:nvPr/>
        </p:nvSpPr>
        <p:spPr>
          <a:xfrm>
            <a:off x="132734" y="181550"/>
            <a:ext cx="103238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REDE DE CO-OCORRÊNCIA DE PALAVRAS-CHAVE SOBRE CAPITAL CONSTANTE</a:t>
            </a:r>
            <a:endParaRPr lang="pt-BR" sz="2800" b="1" dirty="0"/>
          </a:p>
        </p:txBody>
      </p:sp>
      <p:pic>
        <p:nvPicPr>
          <p:cNvPr id="5" name="Imagem 4" descr="Fundo preto com letras vermelhas&#10;&#10;Descrição gerada automaticamente com confiança média">
            <a:extLst>
              <a:ext uri="{FF2B5EF4-FFF2-40B4-BE49-F238E27FC236}">
                <a16:creationId xmlns:a16="http://schemas.microsoft.com/office/drawing/2014/main" id="{57D17385-569D-5626-53E6-227E34EDD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592" y="1120785"/>
            <a:ext cx="7208111" cy="265552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337C076-05E8-75D0-0F67-5786694C4C05}"/>
              </a:ext>
            </a:extLst>
          </p:cNvPr>
          <p:cNvSpPr txBox="1"/>
          <p:nvPr/>
        </p:nvSpPr>
        <p:spPr>
          <a:xfrm>
            <a:off x="159773" y="3953294"/>
            <a:ext cx="1187245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Times New Roman" panose="02020603050405020304" pitchFamily="18" charset="0"/>
                <a:ea typeface="Aptos" panose="020B0004020202020204" pitchFamily="34" charset="0"/>
              </a:rPr>
              <a:t>O</a:t>
            </a:r>
            <a:r>
              <a:rPr lang="pt-BR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bteve 121 palavras-chave, que representa, os pontos de acesso de pesquisa na literatura sobre Capital Constante, com 3 cluster em cores diferentes: Na cor vermelha  - “capital constante”; “capital variável”; na cor azul - “taxa de lucro”; “crise”; “capital fictício”; na cor verde - “lei de”; “força de trabalho”; “força gravitacional do trabalho”.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547330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11863-D209-F31C-E3D7-11865373A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DB8979FC-E8E8-E0D8-088F-04D5335B5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96B7922-2889-A9B4-D96F-120FE55F3C37}"/>
              </a:ext>
            </a:extLst>
          </p:cNvPr>
          <p:cNvSpPr txBox="1"/>
          <p:nvPr/>
        </p:nvSpPr>
        <p:spPr>
          <a:xfrm>
            <a:off x="353960" y="244648"/>
            <a:ext cx="100731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MAPA TEMÁTICO AGLOMERADO DE PALAVRA-CHAVE NOS ÚLTIMOS 10 ANOS</a:t>
            </a:r>
            <a:endParaRPr lang="pt-BR" sz="3200" b="1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86D94BC-5857-C5B7-1E89-00C1B8810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432773"/>
              </p:ext>
            </p:extLst>
          </p:nvPr>
        </p:nvGraphicFramePr>
        <p:xfrm>
          <a:off x="877180" y="1655761"/>
          <a:ext cx="9692006" cy="2178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2431">
                  <a:extLst>
                    <a:ext uri="{9D8B030D-6E8A-4147-A177-3AD203B41FA5}">
                      <a16:colId xmlns:a16="http://schemas.microsoft.com/office/drawing/2014/main" val="2819232800"/>
                    </a:ext>
                  </a:extLst>
                </a:gridCol>
                <a:gridCol w="2422431">
                  <a:extLst>
                    <a:ext uri="{9D8B030D-6E8A-4147-A177-3AD203B41FA5}">
                      <a16:colId xmlns:a16="http://schemas.microsoft.com/office/drawing/2014/main" val="84151024"/>
                    </a:ext>
                  </a:extLst>
                </a:gridCol>
                <a:gridCol w="2423572">
                  <a:extLst>
                    <a:ext uri="{9D8B030D-6E8A-4147-A177-3AD203B41FA5}">
                      <a16:colId xmlns:a16="http://schemas.microsoft.com/office/drawing/2014/main" val="3078495678"/>
                    </a:ext>
                  </a:extLst>
                </a:gridCol>
                <a:gridCol w="2423572">
                  <a:extLst>
                    <a:ext uri="{9D8B030D-6E8A-4147-A177-3AD203B41FA5}">
                      <a16:colId xmlns:a16="http://schemas.microsoft.com/office/drawing/2014/main" val="2672524526"/>
                    </a:ext>
                  </a:extLst>
                </a:gridCol>
              </a:tblGrid>
              <a:tr h="73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Palavras-chave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Ano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Frequência de Cluster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Classificação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9349947"/>
                  </a:ext>
                </a:extLst>
              </a:tr>
              <a:tr h="361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Investimento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 2022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9543911"/>
                  </a:ext>
                </a:extLst>
              </a:tr>
              <a:tr h="361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Capital Constante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2014 - 2023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7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582105"/>
                  </a:ext>
                </a:extLst>
              </a:tr>
              <a:tr h="361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Taxa de Lucro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 2023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4618688"/>
                  </a:ext>
                </a:extLst>
              </a:tr>
              <a:tr h="361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Lei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2019 - 2023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15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 dirty="0">
                          <a:effectLst/>
                        </a:rPr>
                        <a:t>4</a:t>
                      </a:r>
                      <a:endParaRPr lang="pt-B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2719020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E3761409-DA5A-7931-DEBD-C408A474891E}"/>
              </a:ext>
            </a:extLst>
          </p:cNvPr>
          <p:cNvSpPr txBox="1"/>
          <p:nvPr/>
        </p:nvSpPr>
        <p:spPr>
          <a:xfrm>
            <a:off x="353960" y="4168477"/>
            <a:ext cx="1147424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Na última década, não tiveram mudanças significativas nos centros de pesquisa sobre Capital Constante, seguindo o mapa temático foi possível visualizar 4 frente de investigação: “investimento”; “capital constante”; “taxa de lucro”; por fim, “lei”.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892008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1435B-3267-721F-43A4-955940BDA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78D9CC3D-59B0-577F-5199-A0C483078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42B47F0-FEE9-D4D4-7DAE-88A2F7EAE679}"/>
              </a:ext>
            </a:extLst>
          </p:cNvPr>
          <p:cNvSpPr txBox="1"/>
          <p:nvPr/>
        </p:nvSpPr>
        <p:spPr>
          <a:xfrm>
            <a:off x="103239" y="0"/>
            <a:ext cx="10294374" cy="1144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VOLUME E TENDÊNCIA DE CRESCIMENTO DA LITERATURA SOBRE COMPOSIÇÃO ORGÂNICA DO CAPITAL PARA 1977 A 2023</a:t>
            </a:r>
            <a:endParaRPr lang="pt-BR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A52D9A6C-730C-CF31-9D61-84D06E54A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63722"/>
              </p:ext>
            </p:extLst>
          </p:nvPr>
        </p:nvGraphicFramePr>
        <p:xfrm>
          <a:off x="1610645" y="1210571"/>
          <a:ext cx="7961057" cy="302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D7481200-AA25-09CC-61B3-EF3CCA981BE5}"/>
              </a:ext>
            </a:extLst>
          </p:cNvPr>
          <p:cNvSpPr txBox="1"/>
          <p:nvPr/>
        </p:nvSpPr>
        <p:spPr>
          <a:xfrm>
            <a:off x="103239" y="4304858"/>
            <a:ext cx="1194619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Times New Roman" panose="02020603050405020304" pitchFamily="18" charset="0"/>
                <a:ea typeface="Aptos" panose="020B0004020202020204" pitchFamily="34" charset="0"/>
              </a:rPr>
              <a:t>F</a:t>
            </a:r>
            <a:r>
              <a:rPr lang="pt-BR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oram publicados 38 documentos com crescimento anual de publicações de 3,56%</a:t>
            </a:r>
            <a:r>
              <a:rPr lang="pt-BR" sz="3200" dirty="0">
                <a:latin typeface="Times New Roman" panose="02020603050405020304" pitchFamily="18" charset="0"/>
                <a:ea typeface="Aptos" panose="020B0004020202020204" pitchFamily="34" charset="0"/>
              </a:rPr>
              <a:t>.</a:t>
            </a:r>
            <a:r>
              <a:rPr lang="pt-BR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Em destaque o ano de 2019 com 6 publicações, seguindo o ano de 2023 com 5 publicações. Somente esses 2 anos representam mais de 28% de todas as publicações.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298665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C60E5-56D5-8BC5-0B90-245B4BEE2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1A4AFA54-DB19-9E51-14CD-BF22E29A7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52" y="0"/>
            <a:ext cx="1464248" cy="149397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DA0DEEB-1D88-4755-AE74-5C9A544ECC4C}"/>
              </a:ext>
            </a:extLst>
          </p:cNvPr>
          <p:cNvSpPr txBox="1"/>
          <p:nvPr/>
        </p:nvSpPr>
        <p:spPr>
          <a:xfrm>
            <a:off x="103239" y="181550"/>
            <a:ext cx="103386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AS 05 LITERATURAS ALTAMENTE CITADA NA PESQUISA SOBRE A COMPOSIÇÃO ORGÂNICA DO CAPITAL</a:t>
            </a:r>
            <a:endParaRPr lang="pt-BR" sz="2800" b="1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28C7ED0-C053-7145-DFBC-A128E5FF54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653195"/>
              </p:ext>
            </p:extLst>
          </p:nvPr>
        </p:nvGraphicFramePr>
        <p:xfrm>
          <a:off x="965672" y="1493978"/>
          <a:ext cx="9603516" cy="2709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314">
                  <a:extLst>
                    <a:ext uri="{9D8B030D-6E8A-4147-A177-3AD203B41FA5}">
                      <a16:colId xmlns:a16="http://schemas.microsoft.com/office/drawing/2014/main" val="3031684585"/>
                    </a:ext>
                  </a:extLst>
                </a:gridCol>
                <a:gridCol w="2400314">
                  <a:extLst>
                    <a:ext uri="{9D8B030D-6E8A-4147-A177-3AD203B41FA5}">
                      <a16:colId xmlns:a16="http://schemas.microsoft.com/office/drawing/2014/main" val="4099192371"/>
                    </a:ext>
                  </a:extLst>
                </a:gridCol>
                <a:gridCol w="2401444">
                  <a:extLst>
                    <a:ext uri="{9D8B030D-6E8A-4147-A177-3AD203B41FA5}">
                      <a16:colId xmlns:a16="http://schemas.microsoft.com/office/drawing/2014/main" val="350812102"/>
                    </a:ext>
                  </a:extLst>
                </a:gridCol>
                <a:gridCol w="2401444">
                  <a:extLst>
                    <a:ext uri="{9D8B030D-6E8A-4147-A177-3AD203B41FA5}">
                      <a16:colId xmlns:a16="http://schemas.microsoft.com/office/drawing/2014/main" val="2087877275"/>
                    </a:ext>
                  </a:extLst>
                </a:gridCol>
              </a:tblGrid>
              <a:tr h="334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Referências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Quant. De Citações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Ano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Fonte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0770202"/>
                  </a:ext>
                </a:extLst>
              </a:tr>
              <a:tr h="685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KURZ HD.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39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2010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EUR J HIST ECON THOUGHT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555158"/>
                  </a:ext>
                </a:extLst>
              </a:tr>
              <a:tr h="334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MCINTYRE M.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36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2011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ANTIPODE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4725"/>
                  </a:ext>
                </a:extLst>
              </a:tr>
              <a:tr h="334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EVANS AW.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1999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URBAN STUD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3875293"/>
                  </a:ext>
                </a:extLst>
              </a:tr>
              <a:tr h="685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BAKIR E.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2009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REV RADICAL POLIT ECON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0091582"/>
                  </a:ext>
                </a:extLst>
              </a:tr>
              <a:tr h="334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>
                          <a:effectLst/>
                        </a:rPr>
                        <a:t>COCKSHOTT WP.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2003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0" dirty="0">
                          <a:effectLst/>
                        </a:rPr>
                        <a:t>CAMBR J ECON</a:t>
                      </a:r>
                      <a:endParaRPr lang="pt-B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9776184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A6876325-706E-F15B-88AB-BE12F07FABFB}"/>
              </a:ext>
            </a:extLst>
          </p:cNvPr>
          <p:cNvSpPr txBox="1"/>
          <p:nvPr/>
        </p:nvSpPr>
        <p:spPr>
          <a:xfrm>
            <a:off x="233516" y="4348359"/>
            <a:ext cx="1172496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Em destaque está o artigo do autor Heinz D. Kurz com 39 citações, em segundo lugar está o autor Michael </a:t>
            </a:r>
            <a:r>
              <a:rPr lang="pt-BR" sz="3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McIntyre</a:t>
            </a:r>
            <a:r>
              <a:rPr lang="pt-BR" sz="3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3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 36 citações.</a:t>
            </a:r>
          </a:p>
          <a:p>
            <a:r>
              <a:rPr lang="pt-BR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8710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E8CCA-19F2-06B8-0E65-313559867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2FF9F531-DAA0-1D24-115C-4B37A1DB1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87AE121-A9D5-5E9A-4F4B-9B456D0D2F96}"/>
              </a:ext>
            </a:extLst>
          </p:cNvPr>
          <p:cNvSpPr txBox="1"/>
          <p:nvPr/>
        </p:nvSpPr>
        <p:spPr>
          <a:xfrm>
            <a:off x="221226" y="181550"/>
            <a:ext cx="102058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REDE DE CO-OCORRÊNCIA DE PALAVRAS-CHAVE SOBRE COMPOSIÇÃO ORGÂNICA DO CAPITAL</a:t>
            </a:r>
            <a:endParaRPr lang="pt-BR" sz="2800" b="1" dirty="0"/>
          </a:p>
        </p:txBody>
      </p:sp>
      <p:pic>
        <p:nvPicPr>
          <p:cNvPr id="5" name="Imagem 4" descr="Uma imagem contendo computer, relógio&#10;&#10;Descrição gerada automaticamente">
            <a:extLst>
              <a:ext uri="{FF2B5EF4-FFF2-40B4-BE49-F238E27FC236}">
                <a16:creationId xmlns:a16="http://schemas.microsoft.com/office/drawing/2014/main" id="{BC8E5133-F65B-4336-6D5F-4F7F17775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889" y="1002798"/>
            <a:ext cx="7969045" cy="363498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3175ED0-DD05-7474-0718-5FB53D0F20C6}"/>
              </a:ext>
            </a:extLst>
          </p:cNvPr>
          <p:cNvSpPr txBox="1"/>
          <p:nvPr/>
        </p:nvSpPr>
        <p:spPr>
          <a:xfrm>
            <a:off x="221226" y="4176119"/>
            <a:ext cx="1181345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Times New Roman" panose="02020603050405020304" pitchFamily="18" charset="0"/>
                <a:ea typeface="Aptos" panose="020B0004020202020204" pitchFamily="34" charset="0"/>
              </a:rPr>
              <a:t>O</a:t>
            </a: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bteve 125 palavras-chave, que representa, os pontos de acesso de pesquisa na literatura sobre Composição Orgânica do Capital. </a:t>
            </a:r>
            <a:r>
              <a:rPr lang="pt-BR" sz="2800" dirty="0">
                <a:latin typeface="Times New Roman" panose="02020603050405020304" pitchFamily="18" charset="0"/>
                <a:ea typeface="Aptos" panose="020B0004020202020204" pitchFamily="34" charset="0"/>
              </a:rPr>
              <a:t>P</a:t>
            </a:r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ercebe-se 4 cluster em cores diferentes: cor vermelha  - “taxa de lucro”; “valor”, “crise econômica”; na cor azul - “capital”; “b14”; cor verde - “composição orgânica do capital”; “Marx”; por fim, na cor roxa - : “aluguel absoluto”; “aluguel diferencial”; “aluguel de terreno”.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288839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1BEA-31D3-4D4F-9352-82EF7E713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FB99C2B8-C4EE-58BF-75C3-F031AD165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602" y="0"/>
            <a:ext cx="1474398" cy="150433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292E45D-5DDF-E45B-7CA0-E47CFE8281D6}"/>
              </a:ext>
            </a:extLst>
          </p:cNvPr>
          <p:cNvSpPr txBox="1"/>
          <p:nvPr/>
        </p:nvSpPr>
        <p:spPr>
          <a:xfrm>
            <a:off x="339213" y="200403"/>
            <a:ext cx="101173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MAPA TEMÁTICO AGLOMERADO DE PALAVRA-CHAVE NOS ÚLTIMOS ANOS</a:t>
            </a:r>
            <a:endParaRPr lang="pt-BR" sz="3200" b="1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BBB1BCA-8D69-061B-CC7D-15493EAB61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110711"/>
              </p:ext>
            </p:extLst>
          </p:nvPr>
        </p:nvGraphicFramePr>
        <p:xfrm>
          <a:off x="995168" y="1655762"/>
          <a:ext cx="10117394" cy="2444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8753">
                  <a:extLst>
                    <a:ext uri="{9D8B030D-6E8A-4147-A177-3AD203B41FA5}">
                      <a16:colId xmlns:a16="http://schemas.microsoft.com/office/drawing/2014/main" val="966577851"/>
                    </a:ext>
                  </a:extLst>
                </a:gridCol>
                <a:gridCol w="2528753">
                  <a:extLst>
                    <a:ext uri="{9D8B030D-6E8A-4147-A177-3AD203B41FA5}">
                      <a16:colId xmlns:a16="http://schemas.microsoft.com/office/drawing/2014/main" val="823669995"/>
                    </a:ext>
                  </a:extLst>
                </a:gridCol>
                <a:gridCol w="2529944">
                  <a:extLst>
                    <a:ext uri="{9D8B030D-6E8A-4147-A177-3AD203B41FA5}">
                      <a16:colId xmlns:a16="http://schemas.microsoft.com/office/drawing/2014/main" val="2176859540"/>
                    </a:ext>
                  </a:extLst>
                </a:gridCol>
                <a:gridCol w="2529944">
                  <a:extLst>
                    <a:ext uri="{9D8B030D-6E8A-4147-A177-3AD203B41FA5}">
                      <a16:colId xmlns:a16="http://schemas.microsoft.com/office/drawing/2014/main" val="277602460"/>
                    </a:ext>
                  </a:extLst>
                </a:gridCol>
              </a:tblGrid>
              <a:tr h="6164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Palavras-chave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Ano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Frequência de Cluster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Classificação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770932"/>
                  </a:ext>
                </a:extLst>
              </a:tr>
              <a:tr h="302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Aluguel Absoluto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 2022 - 2023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7639287"/>
                  </a:ext>
                </a:extLst>
              </a:tr>
              <a:tr h="302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Taxa de Lucro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2020 - 2022 - 2023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16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9594521"/>
                  </a:ext>
                </a:extLst>
              </a:tr>
              <a:tr h="6164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Composição Orgânica do Capital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 2019 - 2023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10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3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441000"/>
                  </a:ext>
                </a:extLst>
              </a:tr>
              <a:tr h="302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Acumulação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2021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4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2688581"/>
                  </a:ext>
                </a:extLst>
              </a:tr>
              <a:tr h="302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Economia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2022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>
                          <a:effectLst/>
                        </a:rPr>
                        <a:t>2</a:t>
                      </a:r>
                      <a:endParaRPr lang="pt-BR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000" kern="100" dirty="0">
                          <a:effectLst/>
                        </a:rPr>
                        <a:t>5</a:t>
                      </a:r>
                      <a:endParaRPr lang="pt-BR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4373827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1403F6BB-2490-79E8-4CEB-70E26C8C130D}"/>
              </a:ext>
            </a:extLst>
          </p:cNvPr>
          <p:cNvSpPr txBox="1"/>
          <p:nvPr/>
        </p:nvSpPr>
        <p:spPr>
          <a:xfrm>
            <a:off x="191729" y="4616611"/>
            <a:ext cx="117692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Nos últimos anos pode-se observar 5 tendências de cluster distintos sobre a Composição Orgânica do Capital, seguindo o mapa temático foi possível visualizar as 5 frente de investigação: “Aluguel absoluto”; “Taxa de lucro”; “Composição Orgânica do Capital”; “Acumulação”; “Economia”.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558228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55F30-1287-F3E5-5C26-014F46248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A73B816D-078F-D66B-DE35-EAA57419F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316" y="0"/>
            <a:ext cx="1366684" cy="139443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040E839-7BCD-54EB-98D9-1402DE86EA69}"/>
              </a:ext>
            </a:extLst>
          </p:cNvPr>
          <p:cNvSpPr txBox="1"/>
          <p:nvPr/>
        </p:nvSpPr>
        <p:spPr>
          <a:xfrm>
            <a:off x="1814052" y="-151736"/>
            <a:ext cx="7626145" cy="922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LIMITAÇÃO E CONCLUSÃO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CBCB3D9-09E2-19A5-FD47-BCDCF907F58D}"/>
              </a:ext>
            </a:extLst>
          </p:cNvPr>
          <p:cNvSpPr txBox="1"/>
          <p:nvPr/>
        </p:nvSpPr>
        <p:spPr>
          <a:xfrm>
            <a:off x="204019" y="1264869"/>
            <a:ext cx="11783962" cy="5011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 o levantamento de dados na base Web </a:t>
            </a:r>
            <a:r>
              <a:rPr lang="pt-BR" sz="2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Science para essa revisão sistemática e mapeamento proposto de todos os achados foi possível evidenciar o crescimento de publicações nos últimos anos em vários campos do conhecimento com uma abordagem interseccional. </a:t>
            </a:r>
          </a:p>
          <a:p>
            <a:pPr indent="449580" algn="just">
              <a:lnSpc>
                <a:spcPct val="150000"/>
              </a:lnSpc>
            </a:pP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Essa revisão sistemática é um primeiro ensaio ou uma introdução sobre os temas propostos, limitado pelo tempo do pesquisador. Recomenda-se a busca em outras bases de dados para saturação da mineração dos dados, ainda, recomenda-se aplicar o estudo de avaliação de risco de viés, lei de </a:t>
            </a:r>
            <a:r>
              <a:rPr lang="pt-BR" sz="24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Price</a:t>
            </a:r>
            <a:r>
              <a:rPr lang="pt-BR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evidências qualitativas e critérios para seleção de documentos selecionados.</a:t>
            </a:r>
          </a:p>
        </p:txBody>
      </p:sp>
    </p:spTree>
    <p:extLst>
      <p:ext uri="{BB962C8B-B14F-4D97-AF65-F5344CB8AC3E}">
        <p14:creationId xmlns:p14="http://schemas.microsoft.com/office/powerpoint/2010/main" val="3594723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3647D-D7C5-DFAE-A993-D6E5A7229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5E0BD978-BB1A-729D-54DA-264010D9A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084" y="0"/>
            <a:ext cx="1528916" cy="155996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A94AAB7-5C5C-8860-4618-435881CBD807}"/>
              </a:ext>
            </a:extLst>
          </p:cNvPr>
          <p:cNvSpPr txBox="1"/>
          <p:nvPr/>
        </p:nvSpPr>
        <p:spPr>
          <a:xfrm>
            <a:off x="3712906" y="-94166"/>
            <a:ext cx="6098458" cy="922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4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REFERÊNCIAS</a:t>
            </a:r>
            <a:endParaRPr lang="pt-BR" sz="4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4EFC829-2E78-0873-34A7-3EBB7D2AA720}"/>
              </a:ext>
            </a:extLst>
          </p:cNvPr>
          <p:cNvSpPr txBox="1"/>
          <p:nvPr/>
        </p:nvSpPr>
        <p:spPr>
          <a:xfrm>
            <a:off x="261783" y="1655762"/>
            <a:ext cx="1193021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Page, M. J., McKenzie, J. E.,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Bossuyt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M.,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Boutron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Hoffmann, T. C.,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Mulrow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D.,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Shamseer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Tetzlaff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M.,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Akl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A., Brennan, S. E., Chou, R.,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Glanville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Grimshaw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M.,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Hróbjartsson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Lalu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M., Li, T.,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Loder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W.,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Mayo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Wilson, E., McDonald, S., …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Moher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(2021). The PRISMA 2020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statement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updated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guideline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systematic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reviews. BMJ, 372, n71. https://doi.org/10.1136/bmj.n71. </a:t>
            </a: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Cameron, L. D. (2024). The Making of the “Good Bad” Job: How Algorithmic Management Manufactures Consent Through Constant and Confined Choices. Administrative Science Quarterly, 69(2), 458-514.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https://doi-org.ez49.periodicos.capes.gov.br/10.1177/00018392241236163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Omidi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Dal Zotto, C., &amp; Gandini, A. (2023). Labor process theory and critical HRM: A systematic review and agenda for future research. European Management Journal, 41(6), 899-913.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https://doi.org/10.1016/j.emj.2023.05.003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Kellogg, K., Valentine, M., &amp;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Christin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(2019). ALGORITMOS NO TRABALHO: O NOVO TERRENO DE CONTROLE DISPUTADO.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Academy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Management </a:t>
            </a:r>
            <a:r>
              <a:rPr lang="pt-B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Annals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doi:10.5465/annals.2018.0174.</a:t>
            </a: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Alfred Kieser, (1994) Why Organization Theory Needs Historical Analyses—And How This Should Be Performed. Organization Science 5(4):608-620.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093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9A82-4BC5-72F2-04BA-1F1B9A448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Texto&#10;&#10;Descrição gerada automaticamente com confiança média">
            <a:extLst>
              <a:ext uri="{FF2B5EF4-FFF2-40B4-BE49-F238E27FC236}">
                <a16:creationId xmlns:a16="http://schemas.microsoft.com/office/drawing/2014/main" id="{3321D2F8-58CE-3057-7051-1AB3CDCD7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88" y="0"/>
            <a:ext cx="1622812" cy="165576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CA43A02-7779-7929-1F61-AF02C759BFAC}"/>
              </a:ext>
            </a:extLst>
          </p:cNvPr>
          <p:cNvSpPr txBox="1"/>
          <p:nvPr/>
        </p:nvSpPr>
        <p:spPr>
          <a:xfrm>
            <a:off x="681128" y="2955871"/>
            <a:ext cx="106013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CHEGAMOS AO FIM DA APRESENTAÇÃO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70095BA-A21A-464B-F1D9-BE46C856E5D4}"/>
              </a:ext>
            </a:extLst>
          </p:cNvPr>
          <p:cNvSpPr txBox="1"/>
          <p:nvPr/>
        </p:nvSpPr>
        <p:spPr>
          <a:xfrm>
            <a:off x="4255894" y="3988968"/>
            <a:ext cx="31689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DÚVIDAS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BD1C6DC-532B-33C7-7591-0988DA816A9C}"/>
              </a:ext>
            </a:extLst>
          </p:cNvPr>
          <p:cNvSpPr txBox="1"/>
          <p:nvPr/>
        </p:nvSpPr>
        <p:spPr>
          <a:xfrm>
            <a:off x="3370007" y="5091251"/>
            <a:ext cx="60984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BOM DIA A TODOS</a:t>
            </a:r>
          </a:p>
        </p:txBody>
      </p:sp>
      <p:pic>
        <p:nvPicPr>
          <p:cNvPr id="9" name="Imagem 8" descr="Texto&#10;&#10;Descrição gerada automaticamente com confiança média">
            <a:extLst>
              <a:ext uri="{FF2B5EF4-FFF2-40B4-BE49-F238E27FC236}">
                <a16:creationId xmlns:a16="http://schemas.microsoft.com/office/drawing/2014/main" id="{4FEADC2A-665A-AAA6-4533-ACA68E0E8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98220" cy="213851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84F6C10-26E4-C0FB-1BC4-B5B12986BD31}"/>
              </a:ext>
            </a:extLst>
          </p:cNvPr>
          <p:cNvSpPr txBox="1"/>
          <p:nvPr/>
        </p:nvSpPr>
        <p:spPr>
          <a:xfrm>
            <a:off x="6096000" y="76142"/>
            <a:ext cx="44687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0" i="0" dirty="0">
                <a:solidFill>
                  <a:srgbClr val="1F1F1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thiagofaleiro@discente.ufg.br</a:t>
            </a:r>
            <a:endParaRPr lang="pt-BR" sz="2800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@labora.ufg</a:t>
            </a:r>
            <a:endParaRPr lang="pt-BR" sz="2800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https://labora.ufg.br/</a:t>
            </a:r>
          </a:p>
        </p:txBody>
      </p:sp>
    </p:spTree>
    <p:extLst>
      <p:ext uri="{BB962C8B-B14F-4D97-AF65-F5344CB8AC3E}">
        <p14:creationId xmlns:p14="http://schemas.microsoft.com/office/powerpoint/2010/main" val="22880191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1739</Words>
  <Application>Microsoft Office PowerPoint</Application>
  <PresentationFormat>Widescreen</PresentationFormat>
  <Paragraphs>218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Times New Roman</vt:lpstr>
      <vt:lpstr>Tema do Office</vt:lpstr>
      <vt:lpstr>UMA REVISÃO SISTEMÁTICA NA BASE DE DADOS (WOS): TEORIA DO PROCESSO DE TRABALHO; COMPOSIÇÃO ORGÂNICA DO CAPITAL E CAPITAL CONSTANTE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Thiago Ribeiro Faleiro</dc:creator>
  <cp:lastModifiedBy>Thiago Ribeiro Faleiro</cp:lastModifiedBy>
  <cp:revision>1</cp:revision>
  <dcterms:created xsi:type="dcterms:W3CDTF">2024-11-28T10:34:05Z</dcterms:created>
  <dcterms:modified xsi:type="dcterms:W3CDTF">2024-11-28T22:34:13Z</dcterms:modified>
</cp:coreProperties>
</file>